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>
        <p:scale>
          <a:sx n="96" d="100"/>
          <a:sy n="96" d="100"/>
        </p:scale>
        <p:origin x="41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F231E5-F402-49E1-82B4-C762909ED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F0BA12B-74D1-4DB1-9A3F-C9BA27B81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15FCC40-AA93-4D3B-90D0-69BC824EA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5913" y="560122"/>
            <a:ext cx="7315200" cy="3255264"/>
          </a:xfrm>
        </p:spPr>
        <p:txBody>
          <a:bodyPr>
            <a:normAutofit/>
          </a:bodyPr>
          <a:lstStyle/>
          <a:p>
            <a:r>
              <a:rPr lang="is-IS" dirty="0">
                <a:solidFill>
                  <a:schemeClr val="tx2"/>
                </a:solidFill>
              </a:rPr>
              <a:t>Stjórnarráð Íslands</a:t>
            </a:r>
            <a:br>
              <a:rPr lang="is-IS" dirty="0">
                <a:solidFill>
                  <a:schemeClr val="tx2"/>
                </a:solidFill>
              </a:rPr>
            </a:br>
            <a:r>
              <a:rPr lang="is-IS" sz="4800" dirty="0">
                <a:solidFill>
                  <a:schemeClr val="tx2"/>
                </a:solidFill>
              </a:rPr>
              <a:t>www.stjornarradid.is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1471" y="3951302"/>
            <a:ext cx="7001622" cy="18498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accent1"/>
                </a:solidFill>
              </a:rPr>
              <a:t>Gerð</a:t>
            </a:r>
            <a:r>
              <a:rPr lang="en-US" sz="2000" dirty="0">
                <a:solidFill>
                  <a:schemeClr val="accent1"/>
                </a:solidFill>
              </a:rPr>
              <a:t> var </a:t>
            </a:r>
            <a:r>
              <a:rPr lang="en-US" sz="2000" dirty="0" err="1">
                <a:solidFill>
                  <a:schemeClr val="accent1"/>
                </a:solidFill>
              </a:rPr>
              <a:t>vefgreining</a:t>
            </a:r>
            <a:r>
              <a:rPr lang="en-US" sz="2000" dirty="0">
                <a:solidFill>
                  <a:schemeClr val="accent1"/>
                </a:solidFill>
              </a:rPr>
              <a:t> á </a:t>
            </a:r>
            <a:r>
              <a:rPr lang="en-US" sz="2000" dirty="0" err="1">
                <a:solidFill>
                  <a:schemeClr val="accent1"/>
                </a:solidFill>
              </a:rPr>
              <a:t>vef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Stjórnarráðs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Íslands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accent1"/>
                </a:solidFill>
              </a:rPr>
              <a:t>Viðtal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tekið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við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b="1" dirty="0">
                <a:solidFill>
                  <a:schemeClr val="accent1"/>
                </a:solidFill>
              </a:rPr>
              <a:t>Björn </a:t>
            </a:r>
            <a:r>
              <a:rPr lang="en-US" sz="2000" b="1" dirty="0" err="1">
                <a:solidFill>
                  <a:schemeClr val="accent1"/>
                </a:solidFill>
              </a:rPr>
              <a:t>Sigurðsson</a:t>
            </a:r>
            <a:r>
              <a:rPr lang="en-US" sz="2000" dirty="0">
                <a:solidFill>
                  <a:schemeClr val="accent1"/>
                </a:solidFill>
              </a:rPr>
              <a:t>, </a:t>
            </a:r>
            <a:r>
              <a:rPr lang="en-US" sz="2000" dirty="0" err="1">
                <a:solidFill>
                  <a:schemeClr val="accent1"/>
                </a:solidFill>
              </a:rPr>
              <a:t>vefstjóra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Stjórnarráðsins</a:t>
            </a:r>
            <a:r>
              <a:rPr lang="en-US" sz="2000" dirty="0">
                <a:solidFill>
                  <a:schemeClr val="accent1"/>
                </a:solidFill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accent1"/>
                </a:solidFill>
              </a:rPr>
              <a:t>Til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samanburðar</a:t>
            </a:r>
            <a:r>
              <a:rPr lang="en-US" sz="2000" dirty="0">
                <a:solidFill>
                  <a:schemeClr val="accent1"/>
                </a:solidFill>
              </a:rPr>
              <a:t> var </a:t>
            </a:r>
            <a:r>
              <a:rPr lang="en-US" sz="2000" dirty="0" err="1">
                <a:solidFill>
                  <a:schemeClr val="accent1"/>
                </a:solidFill>
              </a:rPr>
              <a:t>stjórnarráðsvefur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Bretlands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skoðaður</a:t>
            </a:r>
            <a:r>
              <a:rPr lang="en-US" sz="2000" dirty="0">
                <a:solidFill>
                  <a:schemeClr val="accent1"/>
                </a:solidFill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accent1"/>
                </a:solidFill>
              </a:rPr>
              <a:t>Vefgreiningu</a:t>
            </a:r>
            <a:r>
              <a:rPr lang="en-US" sz="2000" dirty="0">
                <a:solidFill>
                  <a:schemeClr val="accent1"/>
                </a:solidFill>
              </a:rPr>
              <a:t> í </a:t>
            </a:r>
            <a:r>
              <a:rPr lang="en-US" sz="2000" dirty="0" err="1">
                <a:solidFill>
                  <a:schemeClr val="accent1"/>
                </a:solidFill>
              </a:rPr>
              <a:t>heild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má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sjá</a:t>
            </a:r>
            <a:r>
              <a:rPr lang="en-US" sz="2000" dirty="0">
                <a:solidFill>
                  <a:schemeClr val="accent1"/>
                </a:solidFill>
              </a:rPr>
              <a:t> á </a:t>
            </a:r>
            <a:r>
              <a:rPr lang="en-US" sz="2000" b="1" dirty="0">
                <a:solidFill>
                  <a:schemeClr val="accent1"/>
                </a:solidFill>
              </a:rPr>
              <a:t>www.allirsattir.is/vefgreining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1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FFDD780-5A8E-49FD-ABE3-EBA12BC304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19" r="3047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2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A1BA0-006C-4948-B97C-FB7FDE5BB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Viðtal við vefstjóra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AC3A1-84EA-4226-A5F9-6E992C1F6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s-IS" b="1" dirty="0"/>
              <a:t>1. Markmiðið með vefnum er skýrt:</a:t>
            </a:r>
            <a:endParaRPr lang="en-US" b="1" dirty="0"/>
          </a:p>
          <a:p>
            <a:r>
              <a:rPr lang="is-IS" dirty="0"/>
              <a:t>„Markmiðið með vefnum er að fólk geti á einum stað nálgast upplýsingar, þjónustu og gögn frá Stjórnarráðinu með auðveldum hætti.“</a:t>
            </a:r>
          </a:p>
          <a:p>
            <a:pPr marL="0" indent="0">
              <a:buNone/>
            </a:pPr>
            <a:r>
              <a:rPr lang="is-IS" b="1" dirty="0"/>
              <a:t>2. Vefstefna, reglur um skrif og verklagsreglur</a:t>
            </a:r>
            <a:endParaRPr lang="is-IS" dirty="0"/>
          </a:p>
          <a:p>
            <a:r>
              <a:rPr lang="is-IS" dirty="0"/>
              <a:t>Stjórnarráðið er með ítarlega </a:t>
            </a:r>
            <a:r>
              <a:rPr lang="is-IS" b="1" dirty="0"/>
              <a:t>vefstefnu</a:t>
            </a:r>
            <a:r>
              <a:rPr lang="is-IS" dirty="0"/>
              <a:t>.</a:t>
            </a:r>
          </a:p>
          <a:p>
            <a:r>
              <a:rPr lang="is-IS" dirty="0"/>
              <a:t>Á vef Stjórnarráðsins er að finna </a:t>
            </a:r>
            <a:r>
              <a:rPr lang="is-IS" b="1" dirty="0"/>
              <a:t>leiðbeiningar</a:t>
            </a:r>
            <a:r>
              <a:rPr lang="is-IS" dirty="0"/>
              <a:t> um hvernig eigi að rita </a:t>
            </a:r>
            <a:r>
              <a:rPr lang="is-IS" b="1" dirty="0"/>
              <a:t>góðan og skiljanlegan texta</a:t>
            </a:r>
            <a:r>
              <a:rPr lang="is-IS" dirty="0"/>
              <a:t>.</a:t>
            </a:r>
          </a:p>
          <a:p>
            <a:r>
              <a:rPr lang="is-IS" dirty="0"/>
              <a:t>Einnig eru til skýrar </a:t>
            </a:r>
            <a:r>
              <a:rPr lang="is-IS" b="1" dirty="0"/>
              <a:t>verklagsreglur</a:t>
            </a:r>
            <a:r>
              <a:rPr lang="is-IS" dirty="0"/>
              <a:t> </a:t>
            </a:r>
            <a:r>
              <a:rPr lang="is-IS" b="1" dirty="0"/>
              <a:t>um ritstjórn og umsjón </a:t>
            </a:r>
            <a:r>
              <a:rPr lang="is-IS" dirty="0"/>
              <a:t>með vef Stjórnarráðsins. </a:t>
            </a:r>
          </a:p>
          <a:p>
            <a:pPr marL="0" indent="0">
              <a:buNone/>
            </a:pPr>
            <a:r>
              <a:rPr lang="is-IS" b="1" dirty="0"/>
              <a:t>3. Markhópar</a:t>
            </a:r>
            <a:endParaRPr lang="is-IS" dirty="0"/>
          </a:p>
          <a:p>
            <a:r>
              <a:rPr lang="is-IS" dirty="0"/>
              <a:t>Eru ítarlega skilgreindir: </a:t>
            </a:r>
          </a:p>
          <a:p>
            <a:pPr lvl="1"/>
            <a:r>
              <a:rPr lang="is-IS" dirty="0"/>
              <a:t>Almenningur, blaðamenn, háskólasamfélagið, stofnanir/Alþingi, lögfræðingar, starfsmenn ráðuneyta, ríkisstarfsmenn, </a:t>
            </a:r>
            <a:r>
              <a:rPr lang="is-IS" dirty="0" err="1"/>
              <a:t>hagsmunaðilar</a:t>
            </a:r>
            <a:r>
              <a:rPr lang="is-IS" dirty="0"/>
              <a:t>, atvinnurekendur, fjárálafyrirtæki. </a:t>
            </a:r>
          </a:p>
        </p:txBody>
      </p:sp>
    </p:spTree>
    <p:extLst>
      <p:ext uri="{BB962C8B-B14F-4D97-AF65-F5344CB8AC3E}">
        <p14:creationId xmlns:p14="http://schemas.microsoft.com/office/powerpoint/2010/main" val="2489660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A1BA0-006C-4948-B97C-FB7FDE5BB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Viðtal við vefstjóra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AC3A1-84EA-4226-A5F9-6E992C1F6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s-IS" b="1" dirty="0"/>
              <a:t>4. Hve margir koma að vefnum innan stjórnarráðsins?</a:t>
            </a:r>
            <a:endParaRPr lang="is-IS" dirty="0"/>
          </a:p>
          <a:p>
            <a:r>
              <a:rPr lang="is-IS" b="1" dirty="0"/>
              <a:t>Tveir starfa í vefteymi </a:t>
            </a:r>
            <a:r>
              <a:rPr lang="is-IS" dirty="0"/>
              <a:t>Stjórnarráðsins og upplýsingafulltrúar ráðuneytanna eru tíu.</a:t>
            </a:r>
          </a:p>
          <a:p>
            <a:r>
              <a:rPr lang="is-IS" dirty="0"/>
              <a:t>Að auki setur fullt að öðru fólki hjá </a:t>
            </a:r>
            <a:r>
              <a:rPr lang="is-IS" b="1" dirty="0"/>
              <a:t>ráðuneytum</a:t>
            </a:r>
            <a:r>
              <a:rPr lang="is-IS" dirty="0"/>
              <a:t>, </a:t>
            </a:r>
            <a:r>
              <a:rPr lang="is-IS" b="1" dirty="0"/>
              <a:t>sendiskrifstofum</a:t>
            </a:r>
            <a:r>
              <a:rPr lang="is-IS" dirty="0"/>
              <a:t> og </a:t>
            </a:r>
            <a:r>
              <a:rPr lang="is-IS" b="1" dirty="0"/>
              <a:t>úrskurðanefndum</a:t>
            </a:r>
            <a:r>
              <a:rPr lang="is-IS" dirty="0"/>
              <a:t> efni inn á vefinn. </a:t>
            </a:r>
          </a:p>
          <a:p>
            <a:r>
              <a:rPr lang="is-IS" dirty="0"/>
              <a:t>Notendur kerfisins eru </a:t>
            </a:r>
            <a:r>
              <a:rPr lang="is-IS" b="1" dirty="0"/>
              <a:t>ríflega 200</a:t>
            </a:r>
            <a:r>
              <a:rPr lang="is-IS" dirty="0"/>
              <a:t>. </a:t>
            </a:r>
          </a:p>
          <a:p>
            <a:pPr lvl="1"/>
            <a:r>
              <a:rPr lang="is-IS" dirty="0"/>
              <a:t>Af þeim eru hátt í </a:t>
            </a:r>
            <a:r>
              <a:rPr lang="is-IS" b="1" dirty="0"/>
              <a:t>10 starfsfólk </a:t>
            </a:r>
            <a:r>
              <a:rPr lang="is-IS" b="1" dirty="0" err="1"/>
              <a:t>Advania</a:t>
            </a:r>
            <a:r>
              <a:rPr lang="is-IS" dirty="0"/>
              <a:t>, sem sér um vefumsjónarkerfið </a:t>
            </a:r>
            <a:r>
              <a:rPr lang="is-IS" b="1" dirty="0"/>
              <a:t>Lísu</a:t>
            </a:r>
            <a:r>
              <a:rPr lang="is-IS" dirty="0"/>
              <a:t>, sem forritar o.fl.</a:t>
            </a:r>
          </a:p>
          <a:p>
            <a:pPr marL="0" indent="0">
              <a:buNone/>
            </a:pPr>
            <a:r>
              <a:rPr lang="is-IS" b="1" dirty="0"/>
              <a:t>5. Plön til næstu 2-3 ára um þróun á vefnum </a:t>
            </a:r>
          </a:p>
          <a:p>
            <a:r>
              <a:rPr lang="is-IS" dirty="0"/>
              <a:t>Til fyrirmyndar hvað varðar innihald, aðgengi, þjónustu og öryggi.</a:t>
            </a:r>
          </a:p>
          <a:p>
            <a:r>
              <a:rPr lang="is-IS" dirty="0"/>
              <a:t>Tekið mið af tækniþróun.</a:t>
            </a:r>
          </a:p>
          <a:p>
            <a:r>
              <a:rPr lang="is-IS" dirty="0"/>
              <a:t>Einnig skal stöðlum og almennum viðmiðum í vefmálum fylgt.</a:t>
            </a:r>
          </a:p>
          <a:p>
            <a:r>
              <a:rPr lang="is-IS" dirty="0"/>
              <a:t>Ýmsar hugmyndir á lofti um mögulegar breytingar.</a:t>
            </a:r>
          </a:p>
        </p:txBody>
      </p:sp>
    </p:spTree>
    <p:extLst>
      <p:ext uri="{BB962C8B-B14F-4D97-AF65-F5344CB8AC3E}">
        <p14:creationId xmlns:p14="http://schemas.microsoft.com/office/powerpoint/2010/main" val="304575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49C3-2B86-4C76-9C29-41A8E7E7C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Vefgreining</a:t>
            </a:r>
            <a:r>
              <a:rPr lang="en-US" dirty="0"/>
              <a:t> – </a:t>
            </a:r>
            <a:r>
              <a:rPr lang="en-US" dirty="0" err="1"/>
              <a:t>punktar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F5666-0FBC-4152-B94C-B762EE67C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s-IS" b="1" dirty="0"/>
              <a:t>1. Hvaða áhrif hafði vefurinn á þig (</a:t>
            </a:r>
            <a:r>
              <a:rPr lang="is-IS" b="1" dirty="0" err="1"/>
              <a:t>first</a:t>
            </a:r>
            <a:r>
              <a:rPr lang="is-IS" b="1" dirty="0"/>
              <a:t> </a:t>
            </a:r>
            <a:r>
              <a:rPr lang="is-IS" b="1" dirty="0" err="1"/>
              <a:t>impression</a:t>
            </a:r>
            <a:r>
              <a:rPr lang="is-IS" b="1" dirty="0"/>
              <a:t>)?</a:t>
            </a:r>
          </a:p>
          <a:p>
            <a:r>
              <a:rPr lang="is-IS" dirty="0"/>
              <a:t>Mín fyrstu viðbrögð voru að þetta væri stílhreinn stofnanavefur. Hvítt og blátt þema virkaði vel á mig og mér fannst þægilegt að vafra um vefinn og lesa þann texta sem ég skoðaði.</a:t>
            </a:r>
          </a:p>
          <a:p>
            <a:pPr marL="0" indent="0">
              <a:buNone/>
            </a:pPr>
            <a:r>
              <a:rPr lang="is-IS" b="1" dirty="0"/>
              <a:t>2. Hvað var það fyrsta sem þú tókst eftir?</a:t>
            </a:r>
          </a:p>
          <a:p>
            <a:r>
              <a:rPr lang="is-IS" dirty="0"/>
              <a:t>Skjaldarmerkið efst til vinstri, titill síðurnar og stór mynd af Stjórnarráði Íslands. Það var strax augljóst af myndmáli og uppsetningu að um var að ræða vef Stjórnarráðsins. </a:t>
            </a:r>
          </a:p>
          <a:p>
            <a:pPr marL="0" indent="0">
              <a:buNone/>
            </a:pPr>
            <a:r>
              <a:rPr lang="is-IS" b="1" dirty="0"/>
              <a:t>3. Hvaða áherslur eru á forsíðunni?</a:t>
            </a:r>
          </a:p>
          <a:p>
            <a:r>
              <a:rPr lang="is-IS" dirty="0"/>
              <a:t>Áhersla er lögð á fréttir og tilkynningar settar upp í „</a:t>
            </a:r>
            <a:r>
              <a:rPr lang="is-IS" dirty="0" err="1"/>
              <a:t>grid</a:t>
            </a:r>
            <a:r>
              <a:rPr lang="is-IS" dirty="0"/>
              <a:t>“ með misstórum færslum, eins og algengt er á fréttasíðum.</a:t>
            </a:r>
          </a:p>
          <a:p>
            <a:r>
              <a:rPr lang="is-IS" dirty="0"/>
              <a:t>Fyrir neðan eru fleiri fréttir og tilkynningar frá ólíkum ráðuneytum.</a:t>
            </a:r>
          </a:p>
          <a:p>
            <a:r>
              <a:rPr lang="is-IS" dirty="0"/>
              <a:t>Neðst upplýsingar um ráðherra sem nú sitja í ríkisstjórn. </a:t>
            </a:r>
          </a:p>
        </p:txBody>
      </p:sp>
    </p:spTree>
    <p:extLst>
      <p:ext uri="{BB962C8B-B14F-4D97-AF65-F5344CB8AC3E}">
        <p14:creationId xmlns:p14="http://schemas.microsoft.com/office/powerpoint/2010/main" val="363637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49C3-2B86-4C76-9C29-41A8E7E7C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Vefgreining</a:t>
            </a:r>
            <a:r>
              <a:rPr lang="en-US" dirty="0"/>
              <a:t> – </a:t>
            </a:r>
            <a:r>
              <a:rPr lang="en-US" dirty="0" err="1"/>
              <a:t>punktar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F5666-0FBC-4152-B94C-B762EE67C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s-IS" b="1" dirty="0"/>
              <a:t>4. Hversu auðvelt er að átta sig á megin markmiðum - endurspeglar forsíðan hlutverk og markmið vefsins?</a:t>
            </a:r>
          </a:p>
          <a:p>
            <a:r>
              <a:rPr lang="is-IS" dirty="0"/>
              <a:t>Síðan endurspeglar vel skilgreind markmið vefs og hlutverk. </a:t>
            </a:r>
          </a:p>
          <a:p>
            <a:pPr marL="0" indent="0">
              <a:buNone/>
            </a:pPr>
            <a:r>
              <a:rPr lang="is-IS" b="1" dirty="0"/>
              <a:t>5. Þjónar hann þörfum notenda að ykkar mati?</a:t>
            </a:r>
          </a:p>
          <a:p>
            <a:r>
              <a:rPr lang="is-IS" dirty="0"/>
              <a:t>Vefurinn er vel skipulagður og auðvelt að finna efni með því að fletta í gegnum vefinn af forsíðu eða með því að nota leitarvél.</a:t>
            </a:r>
          </a:p>
          <a:p>
            <a:r>
              <a:rPr lang="is-IS" dirty="0"/>
              <a:t>Þjónar þörfum notenda vel. </a:t>
            </a:r>
          </a:p>
          <a:p>
            <a:pPr marL="0" indent="0">
              <a:buNone/>
            </a:pPr>
            <a:r>
              <a:rPr lang="is-IS" b="1" dirty="0"/>
              <a:t>6. Eru flokkar lýsandi og endurspegla hlutverk vefsins?</a:t>
            </a:r>
          </a:p>
          <a:p>
            <a:r>
              <a:rPr lang="is-IS" dirty="0"/>
              <a:t>Já flokkarnir: Verkefni, Efst á baugi, Gögn, Ráðuneyti og Ríkisstjórn eru mjög lýsandi og skýrir og í samræmi við hlutverk vefsins.</a:t>
            </a:r>
          </a:p>
        </p:txBody>
      </p:sp>
    </p:spTree>
    <p:extLst>
      <p:ext uri="{BB962C8B-B14F-4D97-AF65-F5344CB8AC3E}">
        <p14:creationId xmlns:p14="http://schemas.microsoft.com/office/powerpoint/2010/main" val="2189054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49C3-2B86-4C76-9C29-41A8E7E7C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Vefgreining</a:t>
            </a:r>
            <a:r>
              <a:rPr lang="en-US" dirty="0"/>
              <a:t> – </a:t>
            </a:r>
            <a:r>
              <a:rPr lang="en-US" dirty="0" err="1"/>
              <a:t>punktar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F5666-0FBC-4152-B94C-B762EE67C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s-IS" b="1" dirty="0"/>
              <a:t>7. Hvernig kemur vefurinn út í snjallsíma og spjaldtölvu?</a:t>
            </a:r>
          </a:p>
          <a:p>
            <a:r>
              <a:rPr lang="is-IS" dirty="0"/>
              <a:t>Vefurinn er greinilega hannaður fyrir öll helstu tæki. </a:t>
            </a:r>
          </a:p>
          <a:p>
            <a:r>
              <a:rPr lang="is-IS" dirty="0"/>
              <a:t>Eins og venjan er á flestum vefjum í dag breytist efnisyfirlitið í svokallað </a:t>
            </a:r>
            <a:r>
              <a:rPr lang="is-IS" dirty="0" err="1"/>
              <a:t>hamburger</a:t>
            </a:r>
            <a:r>
              <a:rPr lang="is-IS" dirty="0"/>
              <a:t> </a:t>
            </a:r>
            <a:r>
              <a:rPr lang="is-IS" dirty="0" err="1"/>
              <a:t>menu</a:t>
            </a:r>
            <a:r>
              <a:rPr lang="is-IS" dirty="0"/>
              <a:t> á minni </a:t>
            </a:r>
            <a:r>
              <a:rPr lang="is-IS" dirty="0" err="1"/>
              <a:t>skjám</a:t>
            </a:r>
            <a:r>
              <a:rPr lang="is-IS" dirty="0"/>
              <a:t> og auðvelt að finna réttar leiðir á vefnum óháð tækjum. </a:t>
            </a:r>
            <a:endParaRPr lang="is-IS" b="1" dirty="0"/>
          </a:p>
          <a:p>
            <a:r>
              <a:rPr lang="is-IS" dirty="0"/>
              <a:t>Ég tók eftir einu sem má laga. </a:t>
            </a:r>
            <a:r>
              <a:rPr lang="is-IS" dirty="0" err="1"/>
              <a:t>Titilll</a:t>
            </a:r>
            <a:r>
              <a:rPr lang="is-IS" dirty="0"/>
              <a:t> síðurnar sést ekki allur í </a:t>
            </a:r>
            <a:r>
              <a:rPr lang="is-IS" dirty="0" err="1"/>
              <a:t>landscape</a:t>
            </a:r>
            <a:r>
              <a:rPr lang="is-IS" dirty="0"/>
              <a:t> </a:t>
            </a:r>
            <a:r>
              <a:rPr lang="is-IS" dirty="0" err="1"/>
              <a:t>mode</a:t>
            </a:r>
            <a:r>
              <a:rPr lang="is-IS" dirty="0"/>
              <a:t> á </a:t>
            </a:r>
            <a:r>
              <a:rPr lang="is-IS" dirty="0" err="1"/>
              <a:t>iPad</a:t>
            </a:r>
            <a:r>
              <a:rPr lang="is-IS" dirty="0"/>
              <a:t>. </a:t>
            </a:r>
          </a:p>
          <a:p>
            <a:pPr lvl="1"/>
            <a:r>
              <a:rPr lang="is-IS" dirty="0"/>
              <a:t>Ég er búinn að benda vefstjóra á þetta. </a:t>
            </a:r>
          </a:p>
        </p:txBody>
      </p:sp>
    </p:spTree>
    <p:extLst>
      <p:ext uri="{BB962C8B-B14F-4D97-AF65-F5344CB8AC3E}">
        <p14:creationId xmlns:p14="http://schemas.microsoft.com/office/powerpoint/2010/main" val="1948403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7BC2E-4857-4F0B-AEA8-F240F5CB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 </a:t>
            </a:r>
            <a:r>
              <a:rPr lang="is-IS" dirty="0"/>
              <a:t>lykilatriði</a:t>
            </a:r>
            <a:r>
              <a:rPr lang="en-US" dirty="0"/>
              <a:t> í </a:t>
            </a:r>
            <a:r>
              <a:rPr lang="en-US" dirty="0" err="1"/>
              <a:t>vefhönnun</a:t>
            </a:r>
            <a:r>
              <a:rPr lang="en-US" dirty="0"/>
              <a:t> </a:t>
            </a:r>
            <a:r>
              <a:rPr lang="en-US" dirty="0" err="1"/>
              <a:t>skv</a:t>
            </a:r>
            <a:r>
              <a:rPr lang="en-US" dirty="0"/>
              <a:t>. Steve Krug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D18F4-FFA1-4BDA-A219-93C1A9259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s-IS" b="1" dirty="0"/>
              <a:t>Vefurinn uppfyllir öll sex lykilatriði í vefhönnun skv. Steve </a:t>
            </a:r>
            <a:r>
              <a:rPr lang="is-IS" b="1" dirty="0" err="1"/>
              <a:t>Krug</a:t>
            </a:r>
            <a:endParaRPr lang="is-IS" b="1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Það</a:t>
            </a:r>
            <a:r>
              <a:rPr lang="en-US" dirty="0"/>
              <a:t> er skýr </a:t>
            </a:r>
            <a:r>
              <a:rPr lang="en-US" dirty="0" err="1"/>
              <a:t>virðingaröð</a:t>
            </a:r>
            <a:r>
              <a:rPr lang="en-US" dirty="0"/>
              <a:t> á </a:t>
            </a:r>
            <a:r>
              <a:rPr lang="en-US" dirty="0" err="1"/>
              <a:t>forsíðu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is-IS" dirty="0"/>
              <a:t>Skýr</a:t>
            </a:r>
            <a:r>
              <a:rPr lang="en-US" dirty="0"/>
              <a:t> </a:t>
            </a:r>
            <a:r>
              <a:rPr lang="en-US" dirty="0" err="1"/>
              <a:t>notkun</a:t>
            </a:r>
            <a:r>
              <a:rPr lang="en-US" dirty="0"/>
              <a:t> á </a:t>
            </a:r>
            <a:r>
              <a:rPr lang="en-US" dirty="0" err="1"/>
              <a:t>hefðum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Lógó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heiti</a:t>
            </a:r>
            <a:r>
              <a:rPr lang="en-US" dirty="0"/>
              <a:t> </a:t>
            </a:r>
            <a:r>
              <a:rPr lang="en-US" dirty="0" err="1"/>
              <a:t>vefsins</a:t>
            </a:r>
            <a:r>
              <a:rPr lang="en-US" dirty="0"/>
              <a:t> er </a:t>
            </a:r>
            <a:r>
              <a:rPr lang="en-US" dirty="0" err="1"/>
              <a:t>efst</a:t>
            </a:r>
            <a:r>
              <a:rPr lang="en-US" dirty="0"/>
              <a:t> í </a:t>
            </a:r>
            <a:r>
              <a:rPr lang="en-US" dirty="0" err="1"/>
              <a:t>vinstra</a:t>
            </a:r>
            <a:r>
              <a:rPr lang="en-US" dirty="0"/>
              <a:t> </a:t>
            </a:r>
            <a:r>
              <a:rPr lang="en-US" dirty="0" err="1"/>
              <a:t>horni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því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smella</a:t>
            </a:r>
            <a:r>
              <a:rPr lang="en-US" dirty="0"/>
              <a:t> á </a:t>
            </a:r>
            <a:r>
              <a:rPr lang="en-US" dirty="0" err="1"/>
              <a:t>lógóið</a:t>
            </a:r>
            <a:r>
              <a:rPr lang="en-US" dirty="0"/>
              <a:t> </a:t>
            </a:r>
            <a:r>
              <a:rPr lang="en-US" dirty="0" err="1"/>
              <a:t>hvar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er á </a:t>
            </a:r>
            <a:r>
              <a:rPr lang="en-US" dirty="0" err="1"/>
              <a:t>vefnum</a:t>
            </a:r>
            <a:r>
              <a:rPr lang="en-US" dirty="0"/>
              <a:t> </a:t>
            </a:r>
            <a:r>
              <a:rPr lang="en-US" dirty="0" err="1"/>
              <a:t>kemstu</a:t>
            </a:r>
            <a:r>
              <a:rPr lang="en-US" dirty="0"/>
              <a:t> á </a:t>
            </a:r>
            <a:r>
              <a:rPr lang="en-US" dirty="0" err="1"/>
              <a:t>forsíðu</a:t>
            </a:r>
            <a:r>
              <a:rPr lang="en-US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Efnishlutar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</a:t>
            </a:r>
            <a:r>
              <a:rPr lang="en-US" dirty="0" err="1"/>
              <a:t>skýrt</a:t>
            </a:r>
            <a:r>
              <a:rPr lang="en-US" dirty="0"/>
              <a:t> </a:t>
            </a:r>
            <a:r>
              <a:rPr lang="en-US" dirty="0" err="1"/>
              <a:t>afmarkaðir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Það</a:t>
            </a:r>
            <a:r>
              <a:rPr lang="en-US" dirty="0"/>
              <a:t> er </a:t>
            </a:r>
            <a:r>
              <a:rPr lang="is-IS" dirty="0"/>
              <a:t>yfirleitt</a:t>
            </a:r>
            <a:r>
              <a:rPr lang="en-US" dirty="0"/>
              <a:t> </a:t>
            </a:r>
            <a:r>
              <a:rPr lang="en-US" dirty="0" err="1"/>
              <a:t>augljóst</a:t>
            </a:r>
            <a:r>
              <a:rPr lang="en-US" dirty="0"/>
              <a:t> </a:t>
            </a:r>
            <a:r>
              <a:rPr lang="en-US" dirty="0" err="1"/>
              <a:t>hvar</a:t>
            </a:r>
            <a:r>
              <a:rPr lang="en-US" dirty="0"/>
              <a:t> </a:t>
            </a:r>
            <a:r>
              <a:rPr lang="en-US" dirty="0" err="1"/>
              <a:t>megi</a:t>
            </a:r>
            <a:r>
              <a:rPr lang="en-US" dirty="0"/>
              <a:t> </a:t>
            </a:r>
            <a:r>
              <a:rPr lang="en-US" dirty="0" err="1"/>
              <a:t>smella</a:t>
            </a:r>
            <a:r>
              <a:rPr lang="en-US" dirty="0"/>
              <a:t> á </a:t>
            </a:r>
            <a:r>
              <a:rPr lang="en-US" dirty="0" err="1"/>
              <a:t>tengla</a:t>
            </a:r>
            <a:r>
              <a:rPr lang="en-US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Lítið</a:t>
            </a:r>
            <a:r>
              <a:rPr lang="en-US" dirty="0"/>
              <a:t> er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truflunum</a:t>
            </a:r>
            <a:r>
              <a:rPr lang="en-US" dirty="0"/>
              <a:t>. </a:t>
            </a:r>
            <a:r>
              <a:rPr lang="en-US" dirty="0" err="1"/>
              <a:t>Engar</a:t>
            </a:r>
            <a:r>
              <a:rPr lang="en-US" dirty="0"/>
              <a:t> </a:t>
            </a:r>
            <a:r>
              <a:rPr lang="en-US" dirty="0" err="1"/>
              <a:t>auglýsingar</a:t>
            </a:r>
            <a:r>
              <a:rPr lang="en-US" dirty="0"/>
              <a:t> </a:t>
            </a:r>
            <a:r>
              <a:rPr lang="en-US" dirty="0" err="1"/>
              <a:t>eða</a:t>
            </a:r>
            <a:r>
              <a:rPr lang="en-US" dirty="0"/>
              <a:t> </a:t>
            </a:r>
            <a:r>
              <a:rPr lang="en-US" dirty="0" err="1"/>
              <a:t>óþarfa</a:t>
            </a:r>
            <a:r>
              <a:rPr lang="en-US" dirty="0"/>
              <a:t> </a:t>
            </a:r>
            <a:r>
              <a:rPr lang="en-US" dirty="0" err="1"/>
              <a:t>efni</a:t>
            </a:r>
            <a:r>
              <a:rPr lang="en-US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Auðvelt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skanna</a:t>
            </a:r>
            <a:r>
              <a:rPr lang="en-US" dirty="0"/>
              <a:t> </a:t>
            </a:r>
            <a:r>
              <a:rPr lang="en-US" dirty="0" err="1"/>
              <a:t>forsíðu</a:t>
            </a:r>
            <a:r>
              <a:rPr lang="en-US" dirty="0"/>
              <a:t>. </a:t>
            </a:r>
            <a:r>
              <a:rPr lang="en-US" dirty="0" err="1"/>
              <a:t>Hún</a:t>
            </a:r>
            <a:r>
              <a:rPr lang="en-US" dirty="0"/>
              <a:t> er </a:t>
            </a:r>
            <a:r>
              <a:rPr lang="en-US" dirty="0" err="1"/>
              <a:t>stutt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hnitmiðuð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22428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5CC0-A81B-4655-B0F2-A0F1D405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Samanburðar-greining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Forsíða</a:t>
            </a:r>
            <a:r>
              <a:rPr lang="en-US" dirty="0"/>
              <a:t> GOV.UK</a:t>
            </a:r>
          </a:p>
        </p:txBody>
      </p:sp>
      <p:pic>
        <p:nvPicPr>
          <p:cNvPr id="8" name="Content Placeholder 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4F1B46D-0CB8-499F-9997-DE41E9B6F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2155" y="863600"/>
            <a:ext cx="6828366" cy="5121275"/>
          </a:xfrm>
        </p:spPr>
      </p:pic>
    </p:spTree>
    <p:extLst>
      <p:ext uri="{BB962C8B-B14F-4D97-AF65-F5344CB8AC3E}">
        <p14:creationId xmlns:p14="http://schemas.microsoft.com/office/powerpoint/2010/main" val="3412058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5CC0-A81B-4655-B0F2-A0F1D405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Samanburðar-greining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Forsíða</a:t>
            </a:r>
            <a:r>
              <a:rPr lang="en-US" dirty="0"/>
              <a:t> GOV.UK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599BE-9388-4226-81E7-E1F7B8036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s-IS" b="1" dirty="0"/>
              <a:t>Forsíða gov.uk borin saman við stjornarradid.is</a:t>
            </a:r>
          </a:p>
          <a:p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samanburðar</a:t>
            </a:r>
            <a:r>
              <a:rPr lang="en-US" dirty="0"/>
              <a:t> </a:t>
            </a:r>
            <a:r>
              <a:rPr lang="en-US" dirty="0" err="1"/>
              <a:t>skoðaði</a:t>
            </a:r>
            <a:r>
              <a:rPr lang="en-US" dirty="0"/>
              <a:t> </a:t>
            </a:r>
            <a:r>
              <a:rPr lang="en-US" dirty="0" err="1"/>
              <a:t>ég</a:t>
            </a:r>
            <a:r>
              <a:rPr lang="en-US" dirty="0"/>
              <a:t> </a:t>
            </a:r>
            <a:r>
              <a:rPr lang="en-US" b="1" dirty="0" err="1"/>
              <a:t>breska</a:t>
            </a:r>
            <a:r>
              <a:rPr lang="en-US" b="1" dirty="0"/>
              <a:t> </a:t>
            </a:r>
            <a:r>
              <a:rPr lang="en-US" b="1" dirty="0" err="1"/>
              <a:t>stjórnarráðsvefinn</a:t>
            </a:r>
            <a:r>
              <a:rPr lang="en-US" b="1" dirty="0"/>
              <a:t> </a:t>
            </a:r>
            <a:r>
              <a:rPr lang="en-US" dirty="0"/>
              <a:t>https://www.gov.uk/. </a:t>
            </a:r>
          </a:p>
          <a:p>
            <a:r>
              <a:rPr lang="en-US" dirty="0" err="1"/>
              <a:t>Eftir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hafa</a:t>
            </a:r>
            <a:r>
              <a:rPr lang="en-US" dirty="0"/>
              <a:t> </a:t>
            </a:r>
            <a:r>
              <a:rPr lang="en-US" dirty="0" err="1"/>
              <a:t>skoðað</a:t>
            </a:r>
            <a:r>
              <a:rPr lang="en-US" dirty="0"/>
              <a:t> </a:t>
            </a:r>
            <a:r>
              <a:rPr lang="en-US" dirty="0" err="1"/>
              <a:t>forsíðuna</a:t>
            </a:r>
            <a:r>
              <a:rPr lang="en-US" dirty="0"/>
              <a:t> í </a:t>
            </a:r>
            <a:r>
              <a:rPr lang="en-US" dirty="0" err="1"/>
              <a:t>nokkurn</a:t>
            </a:r>
            <a:r>
              <a:rPr lang="en-US" dirty="0"/>
              <a:t> </a:t>
            </a:r>
            <a:r>
              <a:rPr lang="en-US" dirty="0" err="1"/>
              <a:t>tíma</a:t>
            </a:r>
            <a:r>
              <a:rPr lang="en-US" dirty="0"/>
              <a:t> </a:t>
            </a:r>
            <a:r>
              <a:rPr lang="en-US" dirty="0" err="1"/>
              <a:t>fannst</a:t>
            </a:r>
            <a:r>
              <a:rPr lang="en-US" dirty="0"/>
              <a:t> </a:t>
            </a:r>
            <a:r>
              <a:rPr lang="en-US" dirty="0" err="1"/>
              <a:t>mér</a:t>
            </a:r>
            <a:r>
              <a:rPr lang="en-US" dirty="0"/>
              <a:t> </a:t>
            </a:r>
            <a:r>
              <a:rPr lang="en-US" dirty="0" err="1"/>
              <a:t>hún</a:t>
            </a:r>
            <a:r>
              <a:rPr lang="en-US" dirty="0"/>
              <a:t> </a:t>
            </a:r>
            <a:r>
              <a:rPr lang="en-US" b="1" dirty="0" err="1"/>
              <a:t>ágætlega</a:t>
            </a:r>
            <a:r>
              <a:rPr lang="en-US" b="1" dirty="0"/>
              <a:t> </a:t>
            </a:r>
            <a:r>
              <a:rPr lang="en-US" b="1" dirty="0" err="1"/>
              <a:t>aðgengileg</a:t>
            </a:r>
            <a:r>
              <a:rPr lang="en-US" dirty="0"/>
              <a:t>. </a:t>
            </a:r>
          </a:p>
          <a:p>
            <a:r>
              <a:rPr lang="en-US" dirty="0"/>
              <a:t>GOV.UK </a:t>
            </a:r>
            <a:r>
              <a:rPr lang="en-US" b="1" dirty="0" err="1"/>
              <a:t>vann</a:t>
            </a:r>
            <a:r>
              <a:rPr lang="en-US" b="1" dirty="0"/>
              <a:t> </a:t>
            </a:r>
            <a:r>
              <a:rPr lang="en-US" b="1" dirty="0" err="1"/>
              <a:t>til</a:t>
            </a:r>
            <a:r>
              <a:rPr lang="en-US" b="1" dirty="0"/>
              <a:t> </a:t>
            </a:r>
            <a:r>
              <a:rPr lang="en-US" b="1" dirty="0" err="1"/>
              <a:t>verðlauna</a:t>
            </a:r>
            <a:r>
              <a:rPr lang="en-US" b="1" dirty="0"/>
              <a:t> </a:t>
            </a:r>
            <a:r>
              <a:rPr lang="en-US" dirty="0" err="1"/>
              <a:t>fyrir</a:t>
            </a:r>
            <a:r>
              <a:rPr lang="en-US" dirty="0"/>
              <a:t> </a:t>
            </a:r>
            <a:r>
              <a:rPr lang="en-US" dirty="0" err="1"/>
              <a:t>góða</a:t>
            </a:r>
            <a:r>
              <a:rPr lang="en-US" dirty="0"/>
              <a:t> </a:t>
            </a:r>
            <a:r>
              <a:rPr lang="en-US" dirty="0" err="1"/>
              <a:t>hönnun</a:t>
            </a:r>
            <a:r>
              <a:rPr lang="en-US" dirty="0"/>
              <a:t>. </a:t>
            </a:r>
          </a:p>
          <a:p>
            <a:r>
              <a:rPr lang="en-US" b="1" dirty="0" err="1"/>
              <a:t>Mér</a:t>
            </a:r>
            <a:r>
              <a:rPr lang="en-US" b="1" dirty="0"/>
              <a:t> </a:t>
            </a:r>
            <a:r>
              <a:rPr lang="en-US" b="1" dirty="0" err="1"/>
              <a:t>fannst</a:t>
            </a:r>
            <a:r>
              <a:rPr lang="en-US" b="1" dirty="0"/>
              <a:t> </a:t>
            </a:r>
            <a:r>
              <a:rPr lang="en-US" b="1" dirty="0" err="1"/>
              <a:t>hún</a:t>
            </a:r>
            <a:r>
              <a:rPr lang="en-US" b="1" dirty="0"/>
              <a:t> </a:t>
            </a:r>
            <a:r>
              <a:rPr lang="en-US" b="1" dirty="0" err="1"/>
              <a:t>þó</a:t>
            </a:r>
            <a:r>
              <a:rPr lang="en-US" b="1" dirty="0"/>
              <a:t> ekki </a:t>
            </a:r>
            <a:r>
              <a:rPr lang="en-US" b="1" dirty="0" err="1"/>
              <a:t>eins</a:t>
            </a:r>
            <a:r>
              <a:rPr lang="en-US" b="1" dirty="0"/>
              <a:t> </a:t>
            </a:r>
            <a:r>
              <a:rPr lang="en-US" b="1" dirty="0" err="1"/>
              <a:t>góð</a:t>
            </a:r>
            <a:r>
              <a:rPr lang="en-US" b="1" dirty="0"/>
              <a:t> </a:t>
            </a:r>
            <a:r>
              <a:rPr lang="en-US" b="1" dirty="0" err="1"/>
              <a:t>og</a:t>
            </a:r>
            <a:r>
              <a:rPr lang="en-US" b="1" dirty="0"/>
              <a:t> </a:t>
            </a:r>
            <a:r>
              <a:rPr lang="en-US" b="1" dirty="0" err="1"/>
              <a:t>forsíða</a:t>
            </a:r>
            <a:r>
              <a:rPr lang="en-US" b="1" dirty="0"/>
              <a:t> </a:t>
            </a:r>
            <a:r>
              <a:rPr lang="en-US" b="1" dirty="0" err="1"/>
              <a:t>Stjórnarráðs</a:t>
            </a:r>
            <a:r>
              <a:rPr lang="en-US" b="1" dirty="0"/>
              <a:t> </a:t>
            </a:r>
            <a:r>
              <a:rPr lang="en-US" b="1" dirty="0" err="1"/>
              <a:t>Íslands</a:t>
            </a:r>
            <a:r>
              <a:rPr lang="en-US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66246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5CC0-A81B-4655-B0F2-A0F1D405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Samanburðar-greining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Forsíða</a:t>
            </a:r>
            <a:r>
              <a:rPr lang="en-US" dirty="0"/>
              <a:t> GOV.UK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599BE-9388-4226-81E7-E1F7B8036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s-IS" b="1" dirty="0"/>
              <a:t>Samantekt og samanburður</a:t>
            </a:r>
          </a:p>
          <a:p>
            <a:r>
              <a:rPr lang="is-IS" dirty="0" err="1"/>
              <a:t>Virðingaröðin</a:t>
            </a:r>
            <a:r>
              <a:rPr lang="is-IS" dirty="0"/>
              <a:t> er ágæt. </a:t>
            </a:r>
            <a:r>
              <a:rPr lang="is-IS" b="1" dirty="0"/>
              <a:t>Mikilvægasta og vinsælasta efnið er efst </a:t>
            </a:r>
            <a:r>
              <a:rPr lang="is-IS" dirty="0"/>
              <a:t>á síðunni í meginmáli. </a:t>
            </a:r>
          </a:p>
          <a:p>
            <a:r>
              <a:rPr lang="is-IS" dirty="0"/>
              <a:t>Gov.uk </a:t>
            </a:r>
            <a:r>
              <a:rPr lang="is-IS" b="1" dirty="0"/>
              <a:t>brýtur hefðir þegar kemur að efnisyfirliti </a:t>
            </a:r>
            <a:r>
              <a:rPr lang="is-IS" dirty="0"/>
              <a:t>og það truflaði mig. </a:t>
            </a:r>
          </a:p>
          <a:p>
            <a:r>
              <a:rPr lang="is-IS" dirty="0"/>
              <a:t>Mér fannst </a:t>
            </a:r>
            <a:r>
              <a:rPr lang="is-IS" b="1" dirty="0"/>
              <a:t>efni síðurnar ekki nógu skýrt afmarkað</a:t>
            </a:r>
            <a:r>
              <a:rPr lang="is-IS" dirty="0"/>
              <a:t>. Sömu eða svipaðar upplýsingar eru birtar tvisvar eða jafnvel þrisvar og erfitt að átti sig á hvað væru tilkynningar, hvað væru fréttir o.s.frv. </a:t>
            </a:r>
          </a:p>
          <a:p>
            <a:r>
              <a:rPr lang="is-IS" dirty="0"/>
              <a:t>Það eru engar auglýsingar á síðunni en mér fannst truflandi hversu </a:t>
            </a:r>
            <a:r>
              <a:rPr lang="is-IS" dirty="0" err="1"/>
              <a:t>kaótískt</a:t>
            </a:r>
            <a:r>
              <a:rPr lang="is-IS" dirty="0"/>
              <a:t> efnið var uppsett. </a:t>
            </a:r>
          </a:p>
          <a:p>
            <a:r>
              <a:rPr lang="is-IS" dirty="0"/>
              <a:t>Uppsetning </a:t>
            </a:r>
            <a:r>
              <a:rPr lang="is-IS" dirty="0" err="1"/>
              <a:t>síðunar</a:t>
            </a:r>
            <a:r>
              <a:rPr lang="is-IS" dirty="0"/>
              <a:t> veldur því að það tekur meiri tíma að skanna yfir hana. </a:t>
            </a:r>
          </a:p>
          <a:p>
            <a:r>
              <a:rPr lang="is-IS" dirty="0"/>
              <a:t>Gov.uk er </a:t>
            </a:r>
            <a:r>
              <a:rPr lang="is-IS" b="1" dirty="0"/>
              <a:t>alls ekki slæm síða </a:t>
            </a:r>
            <a:r>
              <a:rPr lang="is-IS" dirty="0"/>
              <a:t>en vegna ofangreindra atriða tel ég að það </a:t>
            </a:r>
            <a:r>
              <a:rPr lang="is-IS" b="1" dirty="0"/>
              <a:t>krefjist meiri vinnu af notendum </a:t>
            </a:r>
            <a:r>
              <a:rPr lang="is-IS" dirty="0"/>
              <a:t>að átta sig á henni en á vef Stjórnarráðs Íslands. </a:t>
            </a:r>
          </a:p>
        </p:txBody>
      </p:sp>
    </p:spTree>
    <p:extLst>
      <p:ext uri="{BB962C8B-B14F-4D97-AF65-F5344CB8AC3E}">
        <p14:creationId xmlns:p14="http://schemas.microsoft.com/office/powerpoint/2010/main" val="2748365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D89C2-8999-48AE-83DE-DB14EB0E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Framsetning</a:t>
            </a:r>
            <a:r>
              <a:rPr lang="en-US" dirty="0"/>
              <a:t> á </a:t>
            </a:r>
            <a:r>
              <a:rPr lang="en-US" dirty="0" err="1"/>
              <a:t>efni</a:t>
            </a:r>
            <a:r>
              <a:rPr lang="en-US" dirty="0"/>
              <a:t> á </a:t>
            </a:r>
            <a:r>
              <a:rPr lang="en-US" dirty="0" err="1"/>
              <a:t>vef</a:t>
            </a:r>
            <a:r>
              <a:rPr lang="en-US" dirty="0"/>
              <a:t> </a:t>
            </a:r>
            <a:r>
              <a:rPr lang="en-US" dirty="0" err="1"/>
              <a:t>Stjórnarráðs</a:t>
            </a:r>
            <a:r>
              <a:rPr lang="en-US" dirty="0"/>
              <a:t> </a:t>
            </a:r>
            <a:r>
              <a:rPr lang="en-US" dirty="0" err="1"/>
              <a:t>Íslands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C3400-6E77-495B-B197-3B208CE5A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Framsetning</a:t>
            </a:r>
            <a:r>
              <a:rPr lang="en-US" b="1" dirty="0"/>
              <a:t> á </a:t>
            </a:r>
            <a:r>
              <a:rPr lang="en-US" b="1" dirty="0" err="1"/>
              <a:t>efni</a:t>
            </a:r>
            <a:r>
              <a:rPr lang="en-US" b="1" dirty="0"/>
              <a:t> á </a:t>
            </a:r>
            <a:r>
              <a:rPr lang="en-US" b="1" dirty="0" err="1"/>
              <a:t>vef</a:t>
            </a:r>
            <a:r>
              <a:rPr lang="en-US" b="1" dirty="0"/>
              <a:t> </a:t>
            </a:r>
            <a:r>
              <a:rPr lang="en-US" b="1" dirty="0" err="1"/>
              <a:t>Stjórnarráðsins</a:t>
            </a:r>
            <a:r>
              <a:rPr lang="en-US" b="1" dirty="0"/>
              <a:t> </a:t>
            </a:r>
            <a:r>
              <a:rPr lang="en-US" b="1" dirty="0" err="1"/>
              <a:t>almennt</a:t>
            </a:r>
            <a:r>
              <a:rPr lang="en-US" b="1" dirty="0"/>
              <a:t> </a:t>
            </a:r>
            <a:r>
              <a:rPr lang="en-US" b="1" dirty="0" err="1"/>
              <a:t>mjög</a:t>
            </a:r>
            <a:r>
              <a:rPr lang="en-US" b="1" dirty="0"/>
              <a:t> </a:t>
            </a:r>
            <a:r>
              <a:rPr lang="en-US" b="1" dirty="0" err="1"/>
              <a:t>góð</a:t>
            </a:r>
            <a:r>
              <a:rPr lang="en-US" b="1" dirty="0"/>
              <a:t>.</a:t>
            </a:r>
          </a:p>
          <a:p>
            <a:r>
              <a:rPr lang="en-US" dirty="0" err="1"/>
              <a:t>Færslur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</a:t>
            </a:r>
            <a:r>
              <a:rPr lang="en-US" dirty="0" err="1"/>
              <a:t>yfirleittt</a:t>
            </a:r>
            <a:r>
              <a:rPr lang="en-US" dirty="0"/>
              <a:t> </a:t>
            </a:r>
            <a:r>
              <a:rPr lang="en-US" dirty="0" err="1"/>
              <a:t>stuttar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hnitmiðaðar</a:t>
            </a:r>
            <a:r>
              <a:rPr lang="en-US" dirty="0"/>
              <a:t>. </a:t>
            </a:r>
          </a:p>
          <a:p>
            <a:r>
              <a:rPr lang="en-US" dirty="0" err="1"/>
              <a:t>Lítið</a:t>
            </a:r>
            <a:r>
              <a:rPr lang="en-US" dirty="0"/>
              <a:t> er um langar </a:t>
            </a:r>
            <a:r>
              <a:rPr lang="en-US" dirty="0" err="1"/>
              <a:t>setningar</a:t>
            </a:r>
            <a:r>
              <a:rPr lang="en-US" dirty="0"/>
              <a:t> </a:t>
            </a:r>
            <a:r>
              <a:rPr lang="en-US" dirty="0" err="1"/>
              <a:t>eða</a:t>
            </a:r>
            <a:r>
              <a:rPr lang="en-US" dirty="0"/>
              <a:t> </a:t>
            </a:r>
            <a:r>
              <a:rPr lang="en-US" dirty="0" err="1"/>
              <a:t>efnisgreinar</a:t>
            </a:r>
            <a:r>
              <a:rPr lang="en-US" dirty="0"/>
              <a:t>. </a:t>
            </a:r>
          </a:p>
          <a:p>
            <a:r>
              <a:rPr lang="en-US" dirty="0" err="1"/>
              <a:t>Fyrirsagnir</a:t>
            </a:r>
            <a:r>
              <a:rPr lang="en-US" dirty="0"/>
              <a:t> </a:t>
            </a:r>
            <a:r>
              <a:rPr lang="en-US" dirty="0" err="1"/>
              <a:t>skýrar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millifyrirsagnir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</a:t>
            </a:r>
            <a:r>
              <a:rPr lang="en-US" dirty="0" err="1"/>
              <a:t>notaðar</a:t>
            </a:r>
            <a:r>
              <a:rPr lang="en-US" dirty="0"/>
              <a:t> </a:t>
            </a:r>
            <a:r>
              <a:rPr lang="en-US" dirty="0" err="1"/>
              <a:t>þar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það</a:t>
            </a:r>
            <a:r>
              <a:rPr lang="en-US" dirty="0"/>
              <a:t> á </a:t>
            </a:r>
            <a:r>
              <a:rPr lang="en-US" dirty="0" err="1"/>
              <a:t>við</a:t>
            </a:r>
            <a:r>
              <a:rPr lang="en-US" dirty="0"/>
              <a:t>.</a:t>
            </a:r>
          </a:p>
          <a:p>
            <a:r>
              <a:rPr lang="en-US" dirty="0" err="1"/>
              <a:t>Myndrænt</a:t>
            </a:r>
            <a:r>
              <a:rPr lang="en-US" dirty="0"/>
              <a:t> </a:t>
            </a:r>
            <a:r>
              <a:rPr lang="en-US" dirty="0" err="1"/>
              <a:t>efni</a:t>
            </a:r>
            <a:r>
              <a:rPr lang="en-US" dirty="0"/>
              <a:t> </a:t>
            </a:r>
            <a:r>
              <a:rPr lang="en-US" dirty="0" err="1"/>
              <a:t>yfirleitt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fyrirmyndar</a:t>
            </a:r>
            <a:r>
              <a:rPr lang="en-US" dirty="0"/>
              <a:t>. </a:t>
            </a:r>
          </a:p>
          <a:p>
            <a:r>
              <a:rPr lang="en-US" dirty="0" err="1"/>
              <a:t>Ef</a:t>
            </a:r>
            <a:r>
              <a:rPr lang="en-US" dirty="0"/>
              <a:t> </a:t>
            </a:r>
            <a:r>
              <a:rPr lang="en-US" dirty="0" err="1"/>
              <a:t>ég</a:t>
            </a:r>
            <a:r>
              <a:rPr lang="en-US" dirty="0"/>
              <a:t> á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setja</a:t>
            </a:r>
            <a:r>
              <a:rPr lang="en-US" dirty="0"/>
              <a:t> út á </a:t>
            </a:r>
            <a:r>
              <a:rPr lang="en-US" dirty="0" err="1"/>
              <a:t>eitthvað</a:t>
            </a:r>
            <a:r>
              <a:rPr lang="en-US" dirty="0"/>
              <a:t> </a:t>
            </a:r>
            <a:r>
              <a:rPr lang="en-US" dirty="0" err="1"/>
              <a:t>þá</a:t>
            </a:r>
            <a:r>
              <a:rPr lang="en-US" dirty="0"/>
              <a:t> </a:t>
            </a:r>
            <a:r>
              <a:rPr lang="en-US" dirty="0" err="1"/>
              <a:t>myndi</a:t>
            </a:r>
            <a:r>
              <a:rPr lang="en-US" dirty="0"/>
              <a:t> </a:t>
            </a:r>
            <a:r>
              <a:rPr lang="en-US" dirty="0" err="1"/>
              <a:t>ég</a:t>
            </a:r>
            <a:r>
              <a:rPr lang="en-US" dirty="0"/>
              <a:t> nota </a:t>
            </a:r>
            <a:r>
              <a:rPr lang="en-US" dirty="0" err="1"/>
              <a:t>fleiri</a:t>
            </a:r>
            <a:r>
              <a:rPr lang="en-US" dirty="0"/>
              <a:t> </a:t>
            </a:r>
            <a:r>
              <a:rPr lang="en-US" dirty="0" err="1"/>
              <a:t>millifyrirsagnir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Smekksatriði</a:t>
            </a:r>
            <a:r>
              <a:rPr lang="en-US" dirty="0"/>
              <a:t>!</a:t>
            </a:r>
          </a:p>
          <a:p>
            <a:r>
              <a:rPr lang="en-US" dirty="0" err="1"/>
              <a:t>Þrátt</a:t>
            </a:r>
            <a:r>
              <a:rPr lang="en-US" dirty="0"/>
              <a:t> </a:t>
            </a:r>
            <a:r>
              <a:rPr lang="en-US" dirty="0" err="1"/>
              <a:t>fyrir</a:t>
            </a:r>
            <a:r>
              <a:rPr lang="en-US" dirty="0"/>
              <a:t> </a:t>
            </a:r>
            <a:r>
              <a:rPr lang="en-US" dirty="0" err="1"/>
              <a:t>töluverða</a:t>
            </a:r>
            <a:r>
              <a:rPr lang="en-US" dirty="0"/>
              <a:t> </a:t>
            </a:r>
            <a:r>
              <a:rPr lang="en-US" dirty="0" err="1"/>
              <a:t>leit</a:t>
            </a:r>
            <a:r>
              <a:rPr lang="en-US" dirty="0"/>
              <a:t> </a:t>
            </a:r>
            <a:r>
              <a:rPr lang="en-US" dirty="0" err="1"/>
              <a:t>fann</a:t>
            </a:r>
            <a:r>
              <a:rPr lang="en-US" dirty="0"/>
              <a:t> </a:t>
            </a:r>
            <a:r>
              <a:rPr lang="en-US" dirty="0" err="1"/>
              <a:t>ég</a:t>
            </a:r>
            <a:r>
              <a:rPr lang="en-US" dirty="0"/>
              <a:t> </a:t>
            </a:r>
            <a:r>
              <a:rPr lang="en-US" dirty="0" err="1"/>
              <a:t>þó</a:t>
            </a:r>
            <a:r>
              <a:rPr lang="en-US" dirty="0"/>
              <a:t> </a:t>
            </a:r>
            <a:r>
              <a:rPr lang="en-US" dirty="0" err="1"/>
              <a:t>ekkert</a:t>
            </a:r>
            <a:r>
              <a:rPr lang="en-US" dirty="0"/>
              <a:t> </a:t>
            </a:r>
            <a:r>
              <a:rPr lang="en-US" dirty="0" err="1"/>
              <a:t>efni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þarfnaðist</a:t>
            </a:r>
            <a:r>
              <a:rPr lang="en-US" dirty="0"/>
              <a:t> </a:t>
            </a:r>
            <a:r>
              <a:rPr lang="en-US" dirty="0" err="1"/>
              <a:t>augljósra</a:t>
            </a:r>
            <a:r>
              <a:rPr lang="en-US" dirty="0"/>
              <a:t> </a:t>
            </a:r>
            <a:r>
              <a:rPr lang="en-US" dirty="0" err="1"/>
              <a:t>lagfæringa</a:t>
            </a:r>
            <a:r>
              <a:rPr lang="en-US" dirty="0"/>
              <a:t>. </a:t>
            </a:r>
          </a:p>
          <a:p>
            <a:r>
              <a:rPr lang="en-US" b="1" dirty="0" err="1"/>
              <a:t>Þetta</a:t>
            </a:r>
            <a:r>
              <a:rPr lang="en-US" b="1" dirty="0"/>
              <a:t> </a:t>
            </a:r>
            <a:r>
              <a:rPr lang="en-US" b="1" dirty="0" err="1"/>
              <a:t>bendir</a:t>
            </a:r>
            <a:r>
              <a:rPr lang="en-US" b="1" dirty="0"/>
              <a:t> </a:t>
            </a:r>
            <a:r>
              <a:rPr lang="en-US" b="1" dirty="0" err="1"/>
              <a:t>til</a:t>
            </a:r>
            <a:r>
              <a:rPr lang="en-US" b="1" dirty="0"/>
              <a:t> </a:t>
            </a:r>
            <a:r>
              <a:rPr lang="en-US" b="1" dirty="0" err="1"/>
              <a:t>þess</a:t>
            </a:r>
            <a:r>
              <a:rPr lang="en-US" b="1" dirty="0"/>
              <a:t> </a:t>
            </a:r>
            <a:r>
              <a:rPr lang="en-US" b="1" dirty="0" err="1"/>
              <a:t>að</a:t>
            </a:r>
            <a:r>
              <a:rPr lang="en-US" b="1" dirty="0"/>
              <a:t> </a:t>
            </a:r>
            <a:r>
              <a:rPr lang="en-US" b="1" dirty="0" err="1"/>
              <a:t>verklagsreglur</a:t>
            </a:r>
            <a:r>
              <a:rPr lang="en-US" b="1" dirty="0"/>
              <a:t> um </a:t>
            </a:r>
            <a:r>
              <a:rPr lang="en-US" b="1" dirty="0" err="1"/>
              <a:t>skrif</a:t>
            </a:r>
            <a:r>
              <a:rPr lang="en-US" b="1" dirty="0"/>
              <a:t> </a:t>
            </a:r>
            <a:r>
              <a:rPr lang="en-US" b="1" dirty="0" err="1"/>
              <a:t>séu</a:t>
            </a:r>
            <a:r>
              <a:rPr lang="en-US" b="1" dirty="0"/>
              <a:t> </a:t>
            </a:r>
            <a:r>
              <a:rPr lang="en-US" b="1" dirty="0" err="1"/>
              <a:t>góðar</a:t>
            </a:r>
            <a:r>
              <a:rPr lang="en-US" b="1" dirty="0"/>
              <a:t> </a:t>
            </a:r>
            <a:r>
              <a:rPr lang="en-US" b="1" dirty="0" err="1"/>
              <a:t>og</a:t>
            </a:r>
            <a:r>
              <a:rPr lang="en-US" b="1" dirty="0"/>
              <a:t> </a:t>
            </a:r>
            <a:r>
              <a:rPr lang="en-US" b="1" dirty="0" err="1"/>
              <a:t>að</a:t>
            </a:r>
            <a:r>
              <a:rPr lang="en-US" b="1" dirty="0"/>
              <a:t> </a:t>
            </a:r>
            <a:r>
              <a:rPr lang="en-US" b="1" dirty="0" err="1"/>
              <a:t>vefnum</a:t>
            </a:r>
            <a:r>
              <a:rPr lang="en-US" b="1" dirty="0"/>
              <a:t> sé </a:t>
            </a:r>
            <a:r>
              <a:rPr lang="en-US" b="1" dirty="0" err="1"/>
              <a:t>ritstýrt</a:t>
            </a:r>
            <a:r>
              <a:rPr lang="en-US" b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7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AEDA-B53B-4C96-B869-CF6B7613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Notenda-prófun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BFD7-49DF-48EB-A3B2-9A32A09A7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Fjórir</a:t>
            </a:r>
            <a:r>
              <a:rPr lang="en-US" b="1" dirty="0"/>
              <a:t> </a:t>
            </a:r>
            <a:r>
              <a:rPr lang="en-US" b="1" dirty="0" err="1"/>
              <a:t>einstaklingar</a:t>
            </a:r>
            <a:r>
              <a:rPr lang="en-US" b="1" dirty="0"/>
              <a:t> </a:t>
            </a:r>
            <a:r>
              <a:rPr lang="en-US" b="1" dirty="0" err="1"/>
              <a:t>voru</a:t>
            </a:r>
            <a:r>
              <a:rPr lang="en-US" b="1" dirty="0"/>
              <a:t> </a:t>
            </a:r>
            <a:r>
              <a:rPr lang="en-US" b="1" dirty="0" err="1"/>
              <a:t>fengir</a:t>
            </a:r>
            <a:r>
              <a:rPr lang="en-US" b="1" dirty="0"/>
              <a:t> </a:t>
            </a:r>
            <a:r>
              <a:rPr lang="en-US" b="1" dirty="0" err="1"/>
              <a:t>til</a:t>
            </a:r>
            <a:r>
              <a:rPr lang="en-US" b="1" dirty="0"/>
              <a:t> </a:t>
            </a:r>
            <a:r>
              <a:rPr lang="en-US" b="1" dirty="0" err="1"/>
              <a:t>að</a:t>
            </a:r>
            <a:r>
              <a:rPr lang="en-US" b="1" dirty="0"/>
              <a:t> </a:t>
            </a:r>
            <a:r>
              <a:rPr lang="en-US" b="1" dirty="0" err="1"/>
              <a:t>gera</a:t>
            </a:r>
            <a:r>
              <a:rPr lang="en-US" b="1" dirty="0"/>
              <a:t> </a:t>
            </a:r>
            <a:r>
              <a:rPr lang="en-US" b="1" dirty="0" err="1"/>
              <a:t>notendaprófun</a:t>
            </a:r>
            <a:r>
              <a:rPr lang="en-US" b="1" dirty="0"/>
              <a:t> á </a:t>
            </a:r>
            <a:r>
              <a:rPr lang="en-US" b="1" dirty="0" err="1"/>
              <a:t>vef</a:t>
            </a:r>
            <a:r>
              <a:rPr lang="en-US" b="1" dirty="0"/>
              <a:t> </a:t>
            </a:r>
            <a:r>
              <a:rPr lang="en-US" b="1" dirty="0" err="1"/>
              <a:t>Stjórnarráðsins</a:t>
            </a:r>
            <a:r>
              <a:rPr lang="en-US" b="1" dirty="0"/>
              <a:t>. </a:t>
            </a:r>
          </a:p>
          <a:p>
            <a:r>
              <a:rPr lang="en-US" dirty="0" err="1"/>
              <a:t>Tvær</a:t>
            </a:r>
            <a:r>
              <a:rPr lang="en-US" dirty="0"/>
              <a:t> </a:t>
            </a:r>
            <a:r>
              <a:rPr lang="en-US" dirty="0" err="1"/>
              <a:t>konur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tveir</a:t>
            </a:r>
            <a:r>
              <a:rPr lang="en-US" dirty="0"/>
              <a:t> </a:t>
            </a:r>
            <a:r>
              <a:rPr lang="en-US" dirty="0" err="1"/>
              <a:t>karlar</a:t>
            </a:r>
            <a:r>
              <a:rPr lang="en-US" dirty="0"/>
              <a:t> á </a:t>
            </a:r>
            <a:r>
              <a:rPr lang="en-US" dirty="0" err="1"/>
              <a:t>aldrinum</a:t>
            </a:r>
            <a:r>
              <a:rPr lang="en-US" dirty="0"/>
              <a:t> 33 </a:t>
            </a:r>
            <a:r>
              <a:rPr lang="en-US" dirty="0" err="1"/>
              <a:t>til</a:t>
            </a:r>
            <a:r>
              <a:rPr lang="en-US" dirty="0"/>
              <a:t> 54 </a:t>
            </a:r>
            <a:r>
              <a:rPr lang="en-US" dirty="0" err="1"/>
              <a:t>ára</a:t>
            </a:r>
            <a:r>
              <a:rPr lang="en-US" dirty="0"/>
              <a:t>. </a:t>
            </a:r>
          </a:p>
          <a:p>
            <a:r>
              <a:rPr lang="en-US" dirty="0" err="1"/>
              <a:t>Allir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háskólamenntun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Félagsráðgjafi</a:t>
            </a:r>
            <a:r>
              <a:rPr lang="en-US" dirty="0"/>
              <a:t>, </a:t>
            </a:r>
            <a:r>
              <a:rPr lang="en-US" dirty="0" err="1"/>
              <a:t>kennari</a:t>
            </a:r>
            <a:r>
              <a:rPr lang="en-US" dirty="0"/>
              <a:t>, </a:t>
            </a:r>
            <a:r>
              <a:rPr lang="en-US" dirty="0" err="1"/>
              <a:t>uppeldis</a:t>
            </a:r>
            <a:r>
              <a:rPr lang="en-US" dirty="0"/>
              <a:t>-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menntunarfræðingur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næringafræðingur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/>
              <a:t>Allir</a:t>
            </a:r>
            <a:r>
              <a:rPr lang="en-US" b="1" dirty="0"/>
              <a:t> </a:t>
            </a:r>
            <a:r>
              <a:rPr lang="en-US" b="1" dirty="0" err="1"/>
              <a:t>fengu</a:t>
            </a:r>
            <a:r>
              <a:rPr lang="en-US" b="1" dirty="0"/>
              <a:t> </a:t>
            </a:r>
            <a:r>
              <a:rPr lang="en-US" b="1" dirty="0" err="1"/>
              <a:t>sama</a:t>
            </a:r>
            <a:r>
              <a:rPr lang="en-US" b="1" dirty="0"/>
              <a:t> </a:t>
            </a:r>
            <a:r>
              <a:rPr lang="en-US" b="1" dirty="0" err="1"/>
              <a:t>verkefni</a:t>
            </a:r>
            <a:r>
              <a:rPr lang="en-US" b="1" dirty="0"/>
              <a:t> í </a:t>
            </a:r>
            <a:r>
              <a:rPr lang="en-US" b="1" dirty="0" err="1"/>
              <a:t>tölvupósti</a:t>
            </a:r>
            <a:r>
              <a:rPr lang="en-US" b="1" dirty="0"/>
              <a:t> (4 </a:t>
            </a:r>
            <a:r>
              <a:rPr lang="en-US" b="1" dirty="0" err="1"/>
              <a:t>spurningar</a:t>
            </a:r>
            <a:r>
              <a:rPr lang="en-US" b="1" dirty="0"/>
              <a:t>):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Hvernig</a:t>
            </a:r>
            <a:r>
              <a:rPr lang="en-US" dirty="0"/>
              <a:t> </a:t>
            </a:r>
            <a:r>
              <a:rPr lang="en-US" dirty="0" err="1"/>
              <a:t>finnst</a:t>
            </a:r>
            <a:r>
              <a:rPr lang="en-US" dirty="0"/>
              <a:t> </a:t>
            </a:r>
            <a:r>
              <a:rPr lang="en-US" dirty="0" err="1"/>
              <a:t>þér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skoða</a:t>
            </a:r>
            <a:r>
              <a:rPr lang="en-US" dirty="0"/>
              <a:t> </a:t>
            </a:r>
            <a:r>
              <a:rPr lang="en-US" dirty="0" err="1"/>
              <a:t>forsíðu</a:t>
            </a:r>
            <a:r>
              <a:rPr lang="en-US" dirty="0"/>
              <a:t> </a:t>
            </a:r>
            <a:r>
              <a:rPr lang="en-US" dirty="0" err="1"/>
              <a:t>vefs</a:t>
            </a:r>
            <a:r>
              <a:rPr lang="en-US" dirty="0"/>
              <a:t> </a:t>
            </a:r>
            <a:r>
              <a:rPr lang="en-US" dirty="0" err="1"/>
              <a:t>Stjórnarráðsins</a:t>
            </a:r>
            <a:r>
              <a:rPr lang="en-US" dirty="0"/>
              <a:t> í </a:t>
            </a:r>
            <a:r>
              <a:rPr lang="en-US" dirty="0" err="1"/>
              <a:t>tölvu</a:t>
            </a:r>
            <a:r>
              <a:rPr lang="en-US" dirty="0"/>
              <a:t> </a:t>
            </a:r>
            <a:r>
              <a:rPr lang="en-US" dirty="0" err="1"/>
              <a:t>annars</a:t>
            </a:r>
            <a:r>
              <a:rPr lang="en-US" dirty="0"/>
              <a:t> </a:t>
            </a:r>
            <a:r>
              <a:rPr lang="en-US" dirty="0" err="1"/>
              <a:t>vegar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í </a:t>
            </a:r>
            <a:r>
              <a:rPr lang="en-US" dirty="0" err="1"/>
              <a:t>síma</a:t>
            </a:r>
            <a:r>
              <a:rPr lang="en-US" dirty="0"/>
              <a:t> </a:t>
            </a:r>
            <a:r>
              <a:rPr lang="en-US" dirty="0" err="1"/>
              <a:t>hins</a:t>
            </a:r>
            <a:r>
              <a:rPr lang="en-US" dirty="0"/>
              <a:t> </a:t>
            </a:r>
            <a:r>
              <a:rPr lang="en-US" dirty="0" err="1"/>
              <a:t>vegar</a:t>
            </a:r>
            <a:r>
              <a:rPr lang="en-US" dirty="0"/>
              <a:t>? </a:t>
            </a:r>
            <a:r>
              <a:rPr lang="en-US" dirty="0" err="1"/>
              <a:t>Eitthvað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mætti</a:t>
            </a:r>
            <a:r>
              <a:rPr lang="en-US" dirty="0"/>
              <a:t> </a:t>
            </a:r>
            <a:r>
              <a:rPr lang="en-US" dirty="0" err="1"/>
              <a:t>bæta</a:t>
            </a:r>
            <a:r>
              <a:rPr lang="en-US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Hvað</a:t>
            </a:r>
            <a:r>
              <a:rPr lang="en-US" dirty="0"/>
              <a:t> er </a:t>
            </a:r>
            <a:r>
              <a:rPr lang="en-US" dirty="0" err="1"/>
              <a:t>símanúmer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netfang</a:t>
            </a:r>
            <a:r>
              <a:rPr lang="en-US" dirty="0"/>
              <a:t> </a:t>
            </a:r>
            <a:r>
              <a:rPr lang="en-US" dirty="0" err="1"/>
              <a:t>dómsmálaráðuneytisins</a:t>
            </a:r>
            <a:r>
              <a:rPr lang="en-US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Getur</a:t>
            </a:r>
            <a:r>
              <a:rPr lang="en-US" dirty="0"/>
              <a:t> þú </a:t>
            </a:r>
            <a:r>
              <a:rPr lang="en-US" dirty="0" err="1"/>
              <a:t>fundið</a:t>
            </a:r>
            <a:r>
              <a:rPr lang="en-US" dirty="0"/>
              <a:t> </a:t>
            </a:r>
            <a:r>
              <a:rPr lang="en-US" dirty="0" err="1"/>
              <a:t>ræður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greinar</a:t>
            </a:r>
            <a:r>
              <a:rPr lang="en-US" dirty="0"/>
              <a:t> </a:t>
            </a:r>
            <a:r>
              <a:rPr lang="en-US" dirty="0" err="1"/>
              <a:t>eftir</a:t>
            </a:r>
            <a:r>
              <a:rPr lang="en-US" dirty="0"/>
              <a:t> </a:t>
            </a:r>
            <a:r>
              <a:rPr lang="en-US" dirty="0" err="1"/>
              <a:t>félagsmálaráðherra</a:t>
            </a:r>
            <a:r>
              <a:rPr lang="en-US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Hvar er </a:t>
            </a:r>
            <a:r>
              <a:rPr lang="en-US" dirty="0" err="1"/>
              <a:t>utanríkisráðuneytið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húsa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058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AEDA-B53B-4C96-B869-CF6B7613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Notenda-prófun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BFD7-49DF-48EB-A3B2-9A32A09A7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Upplifun</a:t>
            </a:r>
            <a:r>
              <a:rPr lang="en-US" b="1" dirty="0"/>
              <a:t> </a:t>
            </a:r>
            <a:r>
              <a:rPr lang="en-US" b="1" dirty="0" err="1"/>
              <a:t>notenda</a:t>
            </a:r>
            <a:r>
              <a:rPr lang="en-US" b="1" dirty="0"/>
              <a:t> </a:t>
            </a:r>
            <a:r>
              <a:rPr lang="en-US" b="1" dirty="0" err="1"/>
              <a:t>af</a:t>
            </a:r>
            <a:r>
              <a:rPr lang="en-US" b="1" dirty="0"/>
              <a:t> </a:t>
            </a:r>
            <a:r>
              <a:rPr lang="en-US" b="1" dirty="0" err="1"/>
              <a:t>vef</a:t>
            </a:r>
            <a:r>
              <a:rPr lang="en-US" b="1" dirty="0"/>
              <a:t> var </a:t>
            </a:r>
            <a:r>
              <a:rPr lang="en-US" b="1" dirty="0" err="1"/>
              <a:t>góð</a:t>
            </a:r>
            <a:r>
              <a:rPr lang="en-US" b="1" dirty="0"/>
              <a:t>:</a:t>
            </a:r>
          </a:p>
          <a:p>
            <a:r>
              <a:rPr lang="en-US" dirty="0"/>
              <a:t>“</a:t>
            </a:r>
            <a:r>
              <a:rPr lang="en-US" dirty="0" err="1"/>
              <a:t>Mér</a:t>
            </a:r>
            <a:r>
              <a:rPr lang="en-US" dirty="0"/>
              <a:t> </a:t>
            </a:r>
            <a:r>
              <a:rPr lang="en-US" dirty="0" err="1"/>
              <a:t>fannst</a:t>
            </a:r>
            <a:r>
              <a:rPr lang="en-US" dirty="0"/>
              <a:t> </a:t>
            </a:r>
            <a:r>
              <a:rPr lang="en-US" dirty="0" err="1"/>
              <a:t>vefurinn</a:t>
            </a:r>
            <a:r>
              <a:rPr lang="en-US" dirty="0"/>
              <a:t> </a:t>
            </a:r>
            <a:r>
              <a:rPr lang="en-US" dirty="0" err="1"/>
              <a:t>fínn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b="1" dirty="0" err="1"/>
              <a:t>þægilegur</a:t>
            </a:r>
            <a:r>
              <a:rPr lang="en-US" dirty="0"/>
              <a:t>. </a:t>
            </a:r>
            <a:r>
              <a:rPr lang="en-US" dirty="0" err="1"/>
              <a:t>Ekkert</a:t>
            </a:r>
            <a:r>
              <a:rPr lang="en-US" dirty="0"/>
              <a:t> í </a:t>
            </a:r>
            <a:r>
              <a:rPr lang="en-US" dirty="0" err="1"/>
              <a:t>fljótu</a:t>
            </a:r>
            <a:r>
              <a:rPr lang="en-US" dirty="0"/>
              <a:t> </a:t>
            </a:r>
            <a:r>
              <a:rPr lang="en-US" dirty="0" err="1"/>
              <a:t>bragði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ég</a:t>
            </a:r>
            <a:r>
              <a:rPr lang="en-US" dirty="0"/>
              <a:t> </a:t>
            </a:r>
            <a:r>
              <a:rPr lang="en-US" dirty="0" err="1"/>
              <a:t>myndi</a:t>
            </a:r>
            <a:r>
              <a:rPr lang="en-US" dirty="0"/>
              <a:t> </a:t>
            </a:r>
            <a:r>
              <a:rPr lang="en-US" dirty="0" err="1"/>
              <a:t>breyta</a:t>
            </a:r>
            <a:r>
              <a:rPr lang="en-US" dirty="0"/>
              <a:t>.”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</a:t>
            </a:r>
            <a:r>
              <a:rPr lang="en-US" dirty="0" err="1"/>
              <a:t>Snyrtilegur</a:t>
            </a:r>
            <a:r>
              <a:rPr lang="en-US" dirty="0"/>
              <a:t>, </a:t>
            </a:r>
            <a:r>
              <a:rPr lang="en-US" dirty="0" err="1"/>
              <a:t>aðgengilegur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b="1" dirty="0" err="1"/>
              <a:t>þægilegt</a:t>
            </a:r>
            <a:r>
              <a:rPr lang="en-US" b="1" dirty="0"/>
              <a:t> </a:t>
            </a:r>
            <a:r>
              <a:rPr lang="en-US" b="1" dirty="0" err="1"/>
              <a:t>viðmót</a:t>
            </a:r>
            <a:r>
              <a:rPr lang="en-US" dirty="0"/>
              <a:t>.”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</a:t>
            </a:r>
            <a:r>
              <a:rPr lang="en-US" b="1" dirty="0" err="1"/>
              <a:t>Fínn</a:t>
            </a:r>
            <a:r>
              <a:rPr lang="en-US" b="1" dirty="0"/>
              <a:t> </a:t>
            </a:r>
            <a:r>
              <a:rPr lang="en-US" b="1" dirty="0" err="1"/>
              <a:t>vefur</a:t>
            </a:r>
            <a:r>
              <a:rPr lang="en-US" dirty="0"/>
              <a:t>. </a:t>
            </a:r>
            <a:r>
              <a:rPr lang="en-US" dirty="0" err="1"/>
              <a:t>Tók</a:t>
            </a:r>
            <a:r>
              <a:rPr lang="en-US" dirty="0"/>
              <a:t> </a:t>
            </a:r>
            <a:r>
              <a:rPr lang="en-US" dirty="0" err="1"/>
              <a:t>mig</a:t>
            </a:r>
            <a:r>
              <a:rPr lang="en-US" dirty="0"/>
              <a:t>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smá</a:t>
            </a:r>
            <a:r>
              <a:rPr lang="en-US" dirty="0"/>
              <a:t> </a:t>
            </a:r>
            <a:r>
              <a:rPr lang="en-US" dirty="0" err="1"/>
              <a:t>tíma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átta</a:t>
            </a:r>
            <a:r>
              <a:rPr lang="en-US" dirty="0"/>
              <a:t> </a:t>
            </a:r>
            <a:r>
              <a:rPr lang="en-US" dirty="0" err="1"/>
              <a:t>mig</a:t>
            </a:r>
            <a:r>
              <a:rPr lang="en-US" dirty="0"/>
              <a:t> á </a:t>
            </a:r>
            <a:r>
              <a:rPr lang="en-US" dirty="0" err="1"/>
              <a:t>því</a:t>
            </a:r>
            <a:r>
              <a:rPr lang="en-US" dirty="0"/>
              <a:t> </a:t>
            </a:r>
            <a:r>
              <a:rPr lang="en-US" dirty="0" err="1"/>
              <a:t>hvar</a:t>
            </a:r>
            <a:r>
              <a:rPr lang="en-US" dirty="0"/>
              <a:t> </a:t>
            </a:r>
            <a:r>
              <a:rPr lang="en-US" dirty="0" err="1"/>
              <a:t>ég</a:t>
            </a:r>
            <a:r>
              <a:rPr lang="en-US" dirty="0"/>
              <a:t> </a:t>
            </a:r>
            <a:r>
              <a:rPr lang="en-US" dirty="0" err="1"/>
              <a:t>ætti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byrja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leita</a:t>
            </a:r>
            <a:r>
              <a:rPr lang="en-US" dirty="0"/>
              <a:t>. </a:t>
            </a:r>
            <a:r>
              <a:rPr lang="en-US" dirty="0" err="1"/>
              <a:t>Samt</a:t>
            </a:r>
            <a:r>
              <a:rPr lang="en-US" dirty="0"/>
              <a:t> bara </a:t>
            </a:r>
            <a:r>
              <a:rPr lang="en-US" dirty="0" err="1"/>
              <a:t>smá</a:t>
            </a:r>
            <a:r>
              <a:rPr lang="en-US" dirty="0"/>
              <a:t> </a:t>
            </a:r>
            <a:r>
              <a:rPr lang="en-US" dirty="0" err="1"/>
              <a:t>stund</a:t>
            </a:r>
            <a:r>
              <a:rPr lang="en-US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683651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AEDA-B53B-4C96-B869-CF6B7613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Notenda-prófun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BFD7-49DF-48EB-A3B2-9A32A09A7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Allir</a:t>
            </a:r>
            <a:r>
              <a:rPr lang="en-US" b="1" dirty="0"/>
              <a:t> </a:t>
            </a:r>
            <a:r>
              <a:rPr lang="en-US" b="1" dirty="0" err="1"/>
              <a:t>kláruðu</a:t>
            </a:r>
            <a:r>
              <a:rPr lang="en-US" b="1" dirty="0"/>
              <a:t> </a:t>
            </a:r>
            <a:r>
              <a:rPr lang="en-US" b="1" dirty="0" err="1"/>
              <a:t>verkefnin</a:t>
            </a:r>
            <a:r>
              <a:rPr lang="en-US" b="1" dirty="0"/>
              <a:t> </a:t>
            </a:r>
            <a:r>
              <a:rPr lang="en-US" b="1" dirty="0" err="1"/>
              <a:t>fljótt</a:t>
            </a:r>
            <a:endParaRPr lang="en-US" b="1" dirty="0"/>
          </a:p>
          <a:p>
            <a:r>
              <a:rPr lang="en-US" dirty="0" err="1"/>
              <a:t>Þátttakendur</a:t>
            </a:r>
            <a:r>
              <a:rPr lang="en-US" dirty="0"/>
              <a:t> </a:t>
            </a:r>
            <a:r>
              <a:rPr lang="en-US" dirty="0" err="1"/>
              <a:t>gátu</a:t>
            </a:r>
            <a:r>
              <a:rPr lang="en-US" dirty="0"/>
              <a:t> </a:t>
            </a:r>
            <a:r>
              <a:rPr lang="en-US" dirty="0" err="1"/>
              <a:t>allir</a:t>
            </a:r>
            <a:r>
              <a:rPr lang="en-US" dirty="0"/>
              <a:t> </a:t>
            </a:r>
            <a:r>
              <a:rPr lang="en-US" dirty="0" err="1"/>
              <a:t>fundið</a:t>
            </a:r>
            <a:r>
              <a:rPr lang="en-US" dirty="0"/>
              <a:t> </a:t>
            </a:r>
            <a:r>
              <a:rPr lang="en-US" dirty="0" err="1"/>
              <a:t>svör</a:t>
            </a:r>
            <a:r>
              <a:rPr lang="en-US" dirty="0"/>
              <a:t> </a:t>
            </a:r>
            <a:r>
              <a:rPr lang="en-US" dirty="0" err="1"/>
              <a:t>við</a:t>
            </a:r>
            <a:r>
              <a:rPr lang="en-US" dirty="0"/>
              <a:t> </a:t>
            </a:r>
            <a:r>
              <a:rPr lang="en-US" dirty="0" err="1"/>
              <a:t>spurningunum</a:t>
            </a:r>
            <a:r>
              <a:rPr lang="en-US" dirty="0"/>
              <a:t> á </a:t>
            </a:r>
            <a:r>
              <a:rPr lang="en-US" b="1" dirty="0" err="1"/>
              <a:t>innan</a:t>
            </a:r>
            <a:r>
              <a:rPr lang="en-US" b="1" dirty="0"/>
              <a:t> </a:t>
            </a:r>
            <a:r>
              <a:rPr lang="en-US" b="1" dirty="0" err="1"/>
              <a:t>við</a:t>
            </a:r>
            <a:r>
              <a:rPr lang="en-US" b="1" dirty="0"/>
              <a:t> 2 </a:t>
            </a:r>
            <a:r>
              <a:rPr lang="en-US" b="1" dirty="0" err="1"/>
              <a:t>mínútum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Voru</a:t>
            </a:r>
            <a:r>
              <a:rPr lang="en-US" dirty="0"/>
              <a:t> </a:t>
            </a:r>
            <a:r>
              <a:rPr lang="en-US" dirty="0" err="1"/>
              <a:t>frá</a:t>
            </a:r>
            <a:r>
              <a:rPr lang="en-US" dirty="0"/>
              <a:t> 93 </a:t>
            </a:r>
            <a:r>
              <a:rPr lang="en-US" dirty="0" err="1"/>
              <a:t>til</a:t>
            </a:r>
            <a:r>
              <a:rPr lang="en-US" dirty="0"/>
              <a:t> 118 </a:t>
            </a:r>
            <a:r>
              <a:rPr lang="en-US" dirty="0" err="1"/>
              <a:t>sekúndum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svara</a:t>
            </a:r>
            <a:r>
              <a:rPr lang="en-US" dirty="0"/>
              <a:t> </a:t>
            </a:r>
            <a:r>
              <a:rPr lang="en-US" dirty="0" err="1"/>
              <a:t>öllum</a:t>
            </a:r>
            <a:r>
              <a:rPr lang="en-US" dirty="0"/>
              <a:t> </a:t>
            </a:r>
            <a:r>
              <a:rPr lang="en-US" dirty="0" err="1"/>
              <a:t>spurningum</a:t>
            </a:r>
            <a:r>
              <a:rPr lang="en-US" dirty="0"/>
              <a:t>.</a:t>
            </a:r>
          </a:p>
          <a:p>
            <a:r>
              <a:rPr lang="en-US" b="1" dirty="0" err="1"/>
              <a:t>Allir</a:t>
            </a:r>
            <a:r>
              <a:rPr lang="en-US" b="1" dirty="0"/>
              <a:t> </a:t>
            </a:r>
            <a:r>
              <a:rPr lang="en-US" b="1" dirty="0" err="1"/>
              <a:t>notuðu</a:t>
            </a:r>
            <a:r>
              <a:rPr lang="en-US" b="1" dirty="0"/>
              <a:t> </a:t>
            </a:r>
            <a:r>
              <a:rPr lang="en-US" b="1" dirty="0" err="1"/>
              <a:t>leiðarkerfið</a:t>
            </a:r>
            <a:r>
              <a:rPr lang="en-US" b="1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finna</a:t>
            </a:r>
            <a:r>
              <a:rPr lang="en-US" dirty="0"/>
              <a:t> </a:t>
            </a:r>
            <a:r>
              <a:rPr lang="en-US" dirty="0" err="1"/>
              <a:t>svörin</a:t>
            </a:r>
            <a:r>
              <a:rPr lang="en-US" dirty="0"/>
              <a:t>. </a:t>
            </a:r>
            <a:r>
              <a:rPr lang="en-US" dirty="0" err="1"/>
              <a:t>Enginn</a:t>
            </a:r>
            <a:r>
              <a:rPr lang="en-US" dirty="0"/>
              <a:t> </a:t>
            </a:r>
            <a:r>
              <a:rPr lang="en-US" dirty="0" err="1"/>
              <a:t>notaði</a:t>
            </a:r>
            <a:r>
              <a:rPr lang="en-US" dirty="0"/>
              <a:t> </a:t>
            </a:r>
            <a:r>
              <a:rPr lang="en-US" dirty="0" err="1"/>
              <a:t>leitarvél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5637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AEDA-B53B-4C96-B869-CF6B7613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Aðgengis-prófun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BFD7-49DF-48EB-A3B2-9A32A09A7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Niðurstaða</a:t>
            </a:r>
            <a:r>
              <a:rPr lang="en-US" b="1" dirty="0"/>
              <a:t> WAVE </a:t>
            </a:r>
            <a:r>
              <a:rPr lang="en-US" b="1" dirty="0" err="1"/>
              <a:t>greiningar</a:t>
            </a:r>
            <a:r>
              <a:rPr lang="en-US" b="1" dirty="0"/>
              <a:t>:</a:t>
            </a:r>
          </a:p>
          <a:p>
            <a:r>
              <a:rPr lang="en-US" dirty="0"/>
              <a:t>11 </a:t>
            </a:r>
            <a:r>
              <a:rPr lang="en-US" dirty="0" err="1"/>
              <a:t>villur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Allar</a:t>
            </a:r>
            <a:r>
              <a:rPr lang="en-US" dirty="0"/>
              <a:t> </a:t>
            </a:r>
            <a:r>
              <a:rPr lang="en-US" b="1" dirty="0" err="1"/>
              <a:t>nema</a:t>
            </a:r>
            <a:r>
              <a:rPr lang="en-US" b="1" dirty="0"/>
              <a:t> </a:t>
            </a:r>
            <a:r>
              <a:rPr lang="en-US" b="1" dirty="0" err="1"/>
              <a:t>ein</a:t>
            </a:r>
            <a:r>
              <a:rPr lang="en-US" b="1" dirty="0"/>
              <a:t> </a:t>
            </a:r>
            <a:r>
              <a:rPr lang="en-US" dirty="0" err="1"/>
              <a:t>smávægileg</a:t>
            </a:r>
            <a:r>
              <a:rPr lang="en-US" dirty="0"/>
              <a:t>. </a:t>
            </a:r>
          </a:p>
          <a:p>
            <a:r>
              <a:rPr lang="en-US" dirty="0"/>
              <a:t>6 </a:t>
            </a:r>
            <a:r>
              <a:rPr lang="en-US" i="1" dirty="0"/>
              <a:t>very low contrast </a:t>
            </a:r>
            <a:r>
              <a:rPr lang="en-US" dirty="0" err="1"/>
              <a:t>athugasemdir</a:t>
            </a:r>
            <a:r>
              <a:rPr lang="en-US" i="1" dirty="0"/>
              <a:t>.</a:t>
            </a:r>
          </a:p>
          <a:p>
            <a:r>
              <a:rPr lang="en-US" dirty="0" err="1"/>
              <a:t>Nánari</a:t>
            </a:r>
            <a:r>
              <a:rPr lang="en-US" dirty="0"/>
              <a:t> </a:t>
            </a:r>
            <a:r>
              <a:rPr lang="en-US" dirty="0" err="1"/>
              <a:t>niðurstöður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finna</a:t>
            </a:r>
            <a:r>
              <a:rPr lang="en-US" dirty="0"/>
              <a:t> á </a:t>
            </a:r>
            <a:r>
              <a:rPr lang="en-US" dirty="0" err="1"/>
              <a:t>vefnum</a:t>
            </a:r>
            <a:r>
              <a:rPr lang="en-US" dirty="0"/>
              <a:t> </a:t>
            </a:r>
            <a:r>
              <a:rPr lang="en-US" b="1" dirty="0"/>
              <a:t>www.allirsattir.is/vefgreining</a:t>
            </a:r>
          </a:p>
        </p:txBody>
      </p:sp>
    </p:spTree>
    <p:extLst>
      <p:ext uri="{BB962C8B-B14F-4D97-AF65-F5344CB8AC3E}">
        <p14:creationId xmlns:p14="http://schemas.microsoft.com/office/powerpoint/2010/main" val="2193633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39B9-A16A-42E9-BB48-CF971BB5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Hraði vefsins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8E129-E2C6-4D39-9646-702847136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Hraði</a:t>
            </a:r>
            <a:r>
              <a:rPr lang="en-US" b="1" dirty="0"/>
              <a:t> </a:t>
            </a:r>
            <a:r>
              <a:rPr lang="en-US" b="1" dirty="0" err="1"/>
              <a:t>vefsins</a:t>
            </a:r>
            <a:r>
              <a:rPr lang="en-US" b="1" dirty="0"/>
              <a:t> var </a:t>
            </a:r>
            <a:r>
              <a:rPr lang="en-US" b="1" dirty="0" err="1"/>
              <a:t>mældur</a:t>
            </a:r>
            <a:endParaRPr lang="en-US" b="1" dirty="0"/>
          </a:p>
          <a:p>
            <a:r>
              <a:rPr lang="en-US" dirty="0"/>
              <a:t> </a:t>
            </a:r>
            <a:r>
              <a:rPr lang="en-US" dirty="0" err="1"/>
              <a:t>Annars</a:t>
            </a:r>
            <a:r>
              <a:rPr lang="en-US" dirty="0"/>
              <a:t> </a:t>
            </a:r>
            <a:r>
              <a:rPr lang="en-US" dirty="0" err="1"/>
              <a:t>vegar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b="1" dirty="0"/>
              <a:t>Google </a:t>
            </a:r>
            <a:r>
              <a:rPr lang="en-US" b="1" dirty="0" err="1"/>
              <a:t>PageSpeed</a:t>
            </a:r>
            <a:r>
              <a:rPr lang="en-US" b="1" dirty="0"/>
              <a:t> Insights.</a:t>
            </a:r>
            <a:endParaRPr lang="en-US" dirty="0"/>
          </a:p>
          <a:p>
            <a:r>
              <a:rPr lang="en-US" dirty="0" err="1"/>
              <a:t>Hins</a:t>
            </a:r>
            <a:r>
              <a:rPr lang="en-US" dirty="0"/>
              <a:t> </a:t>
            </a:r>
            <a:r>
              <a:rPr lang="en-US" dirty="0" err="1"/>
              <a:t>vegar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b="1" dirty="0" err="1"/>
              <a:t>GTmetrix</a:t>
            </a:r>
            <a:r>
              <a:rPr lang="en-US" dirty="0"/>
              <a:t>. </a:t>
            </a:r>
          </a:p>
          <a:p>
            <a:r>
              <a:rPr lang="en-US" dirty="0" err="1"/>
              <a:t>Þó</a:t>
            </a:r>
            <a:r>
              <a:rPr lang="en-US" dirty="0"/>
              <a:t> </a:t>
            </a:r>
            <a:r>
              <a:rPr lang="en-US" dirty="0" err="1"/>
              <a:t>mælt</a:t>
            </a:r>
            <a:r>
              <a:rPr lang="en-US" dirty="0"/>
              <a:t> </a:t>
            </a:r>
            <a:r>
              <a:rPr lang="en-US" dirty="0" err="1"/>
              <a:t>hafi</a:t>
            </a:r>
            <a:r>
              <a:rPr lang="en-US" dirty="0"/>
              <a:t> </a:t>
            </a:r>
            <a:r>
              <a:rPr lang="en-US" dirty="0" err="1"/>
              <a:t>verið</a:t>
            </a:r>
            <a:r>
              <a:rPr lang="en-US" dirty="0"/>
              <a:t> </a:t>
            </a:r>
            <a:r>
              <a:rPr lang="en-US" dirty="0" err="1"/>
              <a:t>sérstaklega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Google </a:t>
            </a:r>
            <a:r>
              <a:rPr lang="en-US" dirty="0" err="1"/>
              <a:t>PageSpeed</a:t>
            </a:r>
            <a:r>
              <a:rPr lang="en-US" dirty="0"/>
              <a:t> Insights </a:t>
            </a:r>
            <a:r>
              <a:rPr lang="en-US" dirty="0" err="1"/>
              <a:t>þá</a:t>
            </a:r>
            <a:r>
              <a:rPr lang="en-US" dirty="0"/>
              <a:t> </a:t>
            </a:r>
            <a:r>
              <a:rPr lang="en-US" dirty="0" err="1"/>
              <a:t>hef</a:t>
            </a:r>
            <a:r>
              <a:rPr lang="en-US" dirty="0"/>
              <a:t> </a:t>
            </a:r>
            <a:r>
              <a:rPr lang="en-US" b="1" dirty="0" err="1"/>
              <a:t>ég</a:t>
            </a:r>
            <a:r>
              <a:rPr lang="en-US" b="1" dirty="0"/>
              <a:t> </a:t>
            </a:r>
            <a:r>
              <a:rPr lang="en-US" b="1" dirty="0" err="1"/>
              <a:t>persónulega</a:t>
            </a:r>
            <a:r>
              <a:rPr lang="en-US" b="1" dirty="0"/>
              <a:t> </a:t>
            </a:r>
            <a:r>
              <a:rPr lang="en-US" b="1" dirty="0" err="1"/>
              <a:t>betri</a:t>
            </a:r>
            <a:r>
              <a:rPr lang="en-US" b="1" dirty="0"/>
              <a:t> </a:t>
            </a:r>
            <a:r>
              <a:rPr lang="en-US" b="1" dirty="0" err="1"/>
              <a:t>reynslu</a:t>
            </a:r>
            <a:r>
              <a:rPr lang="en-US" b="1" dirty="0"/>
              <a:t> </a:t>
            </a:r>
            <a:r>
              <a:rPr lang="en-US" b="1" dirty="0" err="1"/>
              <a:t>af</a:t>
            </a:r>
            <a:r>
              <a:rPr lang="en-US" b="1" dirty="0"/>
              <a:t> </a:t>
            </a:r>
            <a:r>
              <a:rPr lang="en-US" b="1" dirty="0" err="1"/>
              <a:t>GTmetrix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4292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39B9-A16A-42E9-BB48-CF971BB5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Hraði vefsins Niðurstöður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8E129-E2C6-4D39-9646-702847136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Niðurstöður</a:t>
            </a:r>
            <a:r>
              <a:rPr lang="en-US" b="1" dirty="0"/>
              <a:t> </a:t>
            </a:r>
            <a:r>
              <a:rPr lang="en-US" b="1" dirty="0" err="1"/>
              <a:t>hraðaprófana</a:t>
            </a:r>
            <a:r>
              <a:rPr lang="en-US" b="1" dirty="0"/>
              <a:t>:</a:t>
            </a:r>
          </a:p>
          <a:p>
            <a:r>
              <a:rPr lang="en-US" dirty="0"/>
              <a:t>Google </a:t>
            </a:r>
            <a:r>
              <a:rPr lang="en-US" dirty="0" err="1"/>
              <a:t>PageSpeed</a:t>
            </a:r>
            <a:r>
              <a:rPr lang="en-US" dirty="0"/>
              <a:t> Insights</a:t>
            </a:r>
          </a:p>
          <a:p>
            <a:pPr lvl="1"/>
            <a:r>
              <a:rPr lang="en-US" b="1" dirty="0"/>
              <a:t>69 </a:t>
            </a:r>
            <a:r>
              <a:rPr lang="en-US" b="1" dirty="0" err="1"/>
              <a:t>stig</a:t>
            </a:r>
            <a:r>
              <a:rPr lang="en-US" b="1" dirty="0"/>
              <a:t> </a:t>
            </a:r>
            <a:r>
              <a:rPr lang="en-US" b="1" dirty="0" err="1"/>
              <a:t>af</a:t>
            </a:r>
            <a:r>
              <a:rPr lang="en-US" b="1" dirty="0"/>
              <a:t> 100 í </a:t>
            </a:r>
            <a:r>
              <a:rPr lang="en-US" b="1" dirty="0" err="1"/>
              <a:t>tölvu</a:t>
            </a:r>
            <a:r>
              <a:rPr lang="en-US" b="1" dirty="0"/>
              <a:t> (Desktop) </a:t>
            </a:r>
            <a:r>
              <a:rPr lang="en-US" dirty="0" err="1"/>
              <a:t>mælingum</a:t>
            </a:r>
            <a:endParaRPr lang="en-US" dirty="0"/>
          </a:p>
          <a:p>
            <a:pPr lvl="1"/>
            <a:r>
              <a:rPr lang="en-US" b="1" dirty="0"/>
              <a:t>48 </a:t>
            </a:r>
            <a:r>
              <a:rPr lang="en-US" b="1" dirty="0" err="1"/>
              <a:t>af</a:t>
            </a:r>
            <a:r>
              <a:rPr lang="en-US" b="1" dirty="0"/>
              <a:t> 100 í </a:t>
            </a:r>
            <a:r>
              <a:rPr lang="en-US" b="1" dirty="0" err="1"/>
              <a:t>gegnum</a:t>
            </a:r>
            <a:r>
              <a:rPr lang="en-US" b="1" dirty="0"/>
              <a:t> </a:t>
            </a:r>
            <a:r>
              <a:rPr lang="en-US" b="1" dirty="0" err="1"/>
              <a:t>snjalltæki</a:t>
            </a:r>
            <a:r>
              <a:rPr lang="en-US" b="1" dirty="0"/>
              <a:t> (mobile)</a:t>
            </a:r>
            <a:r>
              <a:rPr lang="en-US" dirty="0"/>
              <a:t> </a:t>
            </a:r>
            <a:r>
              <a:rPr lang="en-US" dirty="0" err="1"/>
              <a:t>eins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síma</a:t>
            </a:r>
            <a:r>
              <a:rPr lang="en-US" dirty="0"/>
              <a:t>. </a:t>
            </a:r>
          </a:p>
          <a:p>
            <a:pPr lvl="1"/>
            <a:endParaRPr lang="en-US" dirty="0"/>
          </a:p>
          <a:p>
            <a:r>
              <a:rPr lang="en-US" dirty="0" err="1"/>
              <a:t>GTmetrix</a:t>
            </a:r>
            <a:endParaRPr lang="en-US" dirty="0"/>
          </a:p>
          <a:p>
            <a:pPr lvl="1"/>
            <a:r>
              <a:rPr lang="en-US" b="1" dirty="0"/>
              <a:t>3,5 </a:t>
            </a:r>
            <a:r>
              <a:rPr lang="en-US" b="1" dirty="0" err="1"/>
              <a:t>sekúndur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hlaðast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fullu</a:t>
            </a:r>
            <a:r>
              <a:rPr lang="en-US" dirty="0"/>
              <a:t> – </a:t>
            </a:r>
            <a:r>
              <a:rPr lang="en-US" dirty="0" err="1"/>
              <a:t>Meðaltal</a:t>
            </a:r>
            <a:r>
              <a:rPr lang="en-US" dirty="0"/>
              <a:t> 8,1</a:t>
            </a:r>
          </a:p>
          <a:p>
            <a:pPr lvl="1"/>
            <a:r>
              <a:rPr lang="en-US" b="1" dirty="0" err="1"/>
              <a:t>Pagespeed</a:t>
            </a:r>
            <a:r>
              <a:rPr lang="en-US" b="1" dirty="0"/>
              <a:t> E (54%) </a:t>
            </a:r>
            <a:r>
              <a:rPr lang="en-US" dirty="0"/>
              <a:t>– </a:t>
            </a:r>
            <a:r>
              <a:rPr lang="en-US" dirty="0" err="1"/>
              <a:t>Meðatal</a:t>
            </a:r>
            <a:r>
              <a:rPr lang="en-US" dirty="0"/>
              <a:t> 74%</a:t>
            </a:r>
          </a:p>
          <a:p>
            <a:pPr lvl="1"/>
            <a:r>
              <a:rPr lang="en-US" b="1" dirty="0" err="1"/>
              <a:t>YSlow</a:t>
            </a:r>
            <a:r>
              <a:rPr lang="en-US" b="1" dirty="0"/>
              <a:t> C (75%) </a:t>
            </a:r>
            <a:r>
              <a:rPr lang="en-US" dirty="0"/>
              <a:t>– </a:t>
            </a:r>
            <a:r>
              <a:rPr lang="en-US" dirty="0" err="1"/>
              <a:t>Meðaltal</a:t>
            </a:r>
            <a:r>
              <a:rPr lang="en-US" dirty="0"/>
              <a:t> 77%</a:t>
            </a:r>
          </a:p>
          <a:p>
            <a:r>
              <a:rPr lang="en-US" dirty="0" err="1"/>
              <a:t>Ýtarleg</a:t>
            </a:r>
            <a:r>
              <a:rPr lang="en-US" dirty="0"/>
              <a:t> </a:t>
            </a:r>
            <a:r>
              <a:rPr lang="en-US" dirty="0" err="1"/>
              <a:t>hraðagreining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finna</a:t>
            </a:r>
            <a:r>
              <a:rPr lang="en-US" dirty="0"/>
              <a:t> á </a:t>
            </a:r>
            <a:r>
              <a:rPr lang="en-US" dirty="0" err="1"/>
              <a:t>vefnum</a:t>
            </a:r>
            <a:r>
              <a:rPr lang="en-US" dirty="0"/>
              <a:t> </a:t>
            </a:r>
            <a:r>
              <a:rPr lang="en-US" b="1" dirty="0"/>
              <a:t>www.allirsattir.is/vefgreining</a:t>
            </a:r>
          </a:p>
        </p:txBody>
      </p:sp>
    </p:spTree>
    <p:extLst>
      <p:ext uri="{BB962C8B-B14F-4D97-AF65-F5344CB8AC3E}">
        <p14:creationId xmlns:p14="http://schemas.microsoft.com/office/powerpoint/2010/main" val="2700427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39B9-A16A-42E9-BB48-CF971BB5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Hraði </a:t>
            </a:r>
            <a:r>
              <a:rPr lang="is-IS" dirty="0" err="1"/>
              <a:t>vefsinis</a:t>
            </a:r>
            <a:br>
              <a:rPr lang="is-IS" dirty="0"/>
            </a:br>
            <a:r>
              <a:rPr lang="is-IS" dirty="0"/>
              <a:t>Umræða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8E129-E2C6-4D39-9646-702847136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Hraðamælingar</a:t>
            </a:r>
            <a:r>
              <a:rPr lang="en-US" b="1" dirty="0"/>
              <a:t> </a:t>
            </a:r>
            <a:r>
              <a:rPr lang="en-US" b="1" dirty="0" err="1"/>
              <a:t>eru</a:t>
            </a:r>
            <a:r>
              <a:rPr lang="en-US" b="1" dirty="0"/>
              <a:t> </a:t>
            </a:r>
            <a:r>
              <a:rPr lang="en-US" b="1" dirty="0" err="1"/>
              <a:t>gagnlegar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oft </a:t>
            </a:r>
            <a:r>
              <a:rPr lang="en-US" b="1" dirty="0" err="1"/>
              <a:t>villandi</a:t>
            </a:r>
            <a:endParaRPr lang="en-US" b="1" dirty="0"/>
          </a:p>
          <a:p>
            <a:r>
              <a:rPr lang="en-US" dirty="0" err="1"/>
              <a:t>Það</a:t>
            </a:r>
            <a:r>
              <a:rPr lang="en-US" dirty="0"/>
              <a:t> er </a:t>
            </a:r>
            <a:r>
              <a:rPr lang="en-US" dirty="0" err="1"/>
              <a:t>gagnlegt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gera</a:t>
            </a:r>
            <a:r>
              <a:rPr lang="en-US" dirty="0"/>
              <a:t> </a:t>
            </a:r>
            <a:r>
              <a:rPr lang="en-US" dirty="0" err="1"/>
              <a:t>hraðamælingar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fá</a:t>
            </a:r>
            <a:r>
              <a:rPr lang="en-US" dirty="0"/>
              <a:t> </a:t>
            </a:r>
            <a:r>
              <a:rPr lang="en-US" b="1" dirty="0" err="1"/>
              <a:t>vísbendingar</a:t>
            </a:r>
            <a:r>
              <a:rPr lang="en-US" dirty="0"/>
              <a:t> um </a:t>
            </a:r>
            <a:r>
              <a:rPr lang="en-US" dirty="0" err="1"/>
              <a:t>hvernig</a:t>
            </a:r>
            <a:r>
              <a:rPr lang="en-US" dirty="0"/>
              <a:t> </a:t>
            </a:r>
            <a:r>
              <a:rPr lang="en-US" dirty="0" err="1"/>
              <a:t>hægt</a:t>
            </a:r>
            <a:r>
              <a:rPr lang="en-US" dirty="0"/>
              <a:t> er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bæta</a:t>
            </a:r>
            <a:r>
              <a:rPr lang="en-US" dirty="0"/>
              <a:t> </a:t>
            </a:r>
            <a:r>
              <a:rPr lang="en-US" dirty="0" err="1"/>
              <a:t>hraða</a:t>
            </a:r>
            <a:r>
              <a:rPr lang="en-US" dirty="0"/>
              <a:t> </a:t>
            </a:r>
            <a:r>
              <a:rPr lang="en-US" dirty="0" err="1"/>
              <a:t>vefsins</a:t>
            </a:r>
            <a:r>
              <a:rPr lang="en-US" dirty="0"/>
              <a:t>. </a:t>
            </a:r>
          </a:p>
          <a:p>
            <a:r>
              <a:rPr lang="en-US" dirty="0" err="1"/>
              <a:t>Hraðamælingar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</a:t>
            </a:r>
            <a:r>
              <a:rPr lang="en-US" dirty="0" err="1"/>
              <a:t>þó</a:t>
            </a:r>
            <a:r>
              <a:rPr lang="en-US" dirty="0"/>
              <a:t> </a:t>
            </a:r>
            <a:r>
              <a:rPr lang="en-US" b="1" dirty="0"/>
              <a:t>oft </a:t>
            </a:r>
            <a:r>
              <a:rPr lang="en-US" b="1" dirty="0" err="1"/>
              <a:t>villandi</a:t>
            </a:r>
            <a:r>
              <a:rPr lang="en-US" dirty="0"/>
              <a:t>. </a:t>
            </a:r>
          </a:p>
          <a:p>
            <a:r>
              <a:rPr lang="en-US" dirty="0" err="1"/>
              <a:t>Hraðamæling</a:t>
            </a:r>
            <a:r>
              <a:rPr lang="en-US" dirty="0"/>
              <a:t> er </a:t>
            </a:r>
            <a:r>
              <a:rPr lang="en-US" dirty="0" err="1"/>
              <a:t>eitt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 err="1"/>
              <a:t>upplifun</a:t>
            </a:r>
            <a:r>
              <a:rPr lang="en-US" b="1" dirty="0"/>
              <a:t> </a:t>
            </a:r>
            <a:r>
              <a:rPr lang="en-US" b="1" dirty="0" err="1"/>
              <a:t>notenda</a:t>
            </a:r>
            <a:r>
              <a:rPr lang="en-US" b="1" dirty="0"/>
              <a:t> </a:t>
            </a:r>
            <a:r>
              <a:rPr lang="en-US" b="1" dirty="0" err="1"/>
              <a:t>kann</a:t>
            </a:r>
            <a:r>
              <a:rPr lang="en-US" b="1" dirty="0"/>
              <a:t> </a:t>
            </a:r>
            <a:r>
              <a:rPr lang="en-US" b="1" dirty="0" err="1"/>
              <a:t>að</a:t>
            </a:r>
            <a:r>
              <a:rPr lang="en-US" b="1" dirty="0"/>
              <a:t> vera </a:t>
            </a:r>
            <a:r>
              <a:rPr lang="en-US" b="1" dirty="0" err="1"/>
              <a:t>önnur</a:t>
            </a:r>
            <a:r>
              <a:rPr lang="en-US" dirty="0"/>
              <a:t>.  </a:t>
            </a:r>
          </a:p>
          <a:p>
            <a:r>
              <a:rPr lang="en-US" dirty="0" err="1"/>
              <a:t>Vefur</a:t>
            </a:r>
            <a:r>
              <a:rPr lang="en-US" dirty="0"/>
              <a:t> </a:t>
            </a:r>
            <a:r>
              <a:rPr lang="en-US" dirty="0" err="1"/>
              <a:t>Stjórnarráðsins</a:t>
            </a:r>
            <a:r>
              <a:rPr lang="en-US" dirty="0"/>
              <a:t> </a:t>
            </a:r>
            <a:r>
              <a:rPr lang="en-US" b="1" dirty="0" err="1"/>
              <a:t>fær</a:t>
            </a:r>
            <a:r>
              <a:rPr lang="en-US" b="1" dirty="0"/>
              <a:t> ekki </a:t>
            </a:r>
            <a:r>
              <a:rPr lang="en-US" b="1" dirty="0" err="1"/>
              <a:t>mjög</a:t>
            </a:r>
            <a:r>
              <a:rPr lang="en-US" b="1" dirty="0"/>
              <a:t> </a:t>
            </a:r>
            <a:r>
              <a:rPr lang="en-US" b="1" dirty="0" err="1"/>
              <a:t>góða</a:t>
            </a:r>
            <a:r>
              <a:rPr lang="en-US" b="1" dirty="0"/>
              <a:t> </a:t>
            </a:r>
            <a:r>
              <a:rPr lang="en-US" b="1" dirty="0" err="1"/>
              <a:t>einkunn</a:t>
            </a:r>
            <a:r>
              <a:rPr lang="en-US" b="1" dirty="0"/>
              <a:t> </a:t>
            </a:r>
            <a:r>
              <a:rPr lang="en-US" dirty="0"/>
              <a:t>í </a:t>
            </a:r>
            <a:r>
              <a:rPr lang="en-US" dirty="0" err="1"/>
              <a:t>hraðaprófum</a:t>
            </a:r>
            <a:r>
              <a:rPr lang="en-US" dirty="0"/>
              <a:t>. </a:t>
            </a:r>
            <a:r>
              <a:rPr lang="en-US" dirty="0" err="1"/>
              <a:t>Sérstaklega</a:t>
            </a:r>
            <a:r>
              <a:rPr lang="en-US" dirty="0"/>
              <a:t> </a:t>
            </a:r>
            <a:r>
              <a:rPr lang="en-US" dirty="0" err="1"/>
              <a:t>þegar</a:t>
            </a:r>
            <a:r>
              <a:rPr lang="en-US" dirty="0"/>
              <a:t> </a:t>
            </a:r>
            <a:r>
              <a:rPr lang="en-US" dirty="0" err="1"/>
              <a:t>kemur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snjalltækjum</a:t>
            </a:r>
            <a:r>
              <a:rPr lang="en-US" dirty="0"/>
              <a:t>. </a:t>
            </a:r>
          </a:p>
          <a:p>
            <a:r>
              <a:rPr lang="en-US" dirty="0" err="1"/>
              <a:t>Við</a:t>
            </a:r>
            <a:r>
              <a:rPr lang="en-US" dirty="0"/>
              <a:t> </a:t>
            </a:r>
            <a:r>
              <a:rPr lang="en-US" dirty="0" err="1"/>
              <a:t>almenna</a:t>
            </a:r>
            <a:r>
              <a:rPr lang="en-US" dirty="0"/>
              <a:t> </a:t>
            </a:r>
            <a:r>
              <a:rPr lang="en-US" dirty="0" err="1"/>
              <a:t>notkun</a:t>
            </a:r>
            <a:r>
              <a:rPr lang="en-US" dirty="0"/>
              <a:t> </a:t>
            </a:r>
            <a:r>
              <a:rPr lang="en-US" b="1" dirty="0" err="1"/>
              <a:t>finnst</a:t>
            </a:r>
            <a:r>
              <a:rPr lang="en-US" dirty="0"/>
              <a:t> </a:t>
            </a:r>
            <a:r>
              <a:rPr lang="en-US" dirty="0" err="1"/>
              <a:t>mér</a:t>
            </a:r>
            <a:r>
              <a:rPr lang="en-US" dirty="0"/>
              <a:t>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vefurinn</a:t>
            </a:r>
            <a:r>
              <a:rPr lang="en-US" dirty="0"/>
              <a:t> </a:t>
            </a:r>
            <a:r>
              <a:rPr lang="en-US" dirty="0" err="1"/>
              <a:t>þó</a:t>
            </a:r>
            <a:r>
              <a:rPr lang="en-US" dirty="0"/>
              <a:t> </a:t>
            </a:r>
            <a:r>
              <a:rPr lang="en-US" b="1" dirty="0" err="1"/>
              <a:t>frekar</a:t>
            </a:r>
            <a:r>
              <a:rPr lang="en-US" b="1" dirty="0"/>
              <a:t> </a:t>
            </a:r>
            <a:r>
              <a:rPr lang="en-US" b="1" dirty="0" err="1"/>
              <a:t>hraðvirkur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26339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3D06C-FF15-4310-95D1-03FD60D97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Samantekt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4C4F1-2778-4D72-8B18-54E3992BA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s-IS" b="1" dirty="0"/>
              <a:t>www.stjornarradid.is er góður vefur.</a:t>
            </a:r>
          </a:p>
          <a:p>
            <a:r>
              <a:rPr lang="is-IS" dirty="0"/>
              <a:t>Upplifun notenda góð.</a:t>
            </a:r>
          </a:p>
          <a:p>
            <a:r>
              <a:rPr lang="is-IS" dirty="0"/>
              <a:t>Uppfyllir 6 lykilatriði hönnunar.</a:t>
            </a:r>
          </a:p>
          <a:p>
            <a:r>
              <a:rPr lang="is-IS" dirty="0"/>
              <a:t>Kemur vel út í samanburði við GOV.UK.</a:t>
            </a:r>
          </a:p>
          <a:p>
            <a:r>
              <a:rPr lang="is-IS" dirty="0"/>
              <a:t>Framsetning efnis til fyrirmyndar.</a:t>
            </a:r>
          </a:p>
          <a:p>
            <a:r>
              <a:rPr lang="is-IS" dirty="0"/>
              <a:t>Aðgengi gott.</a:t>
            </a:r>
          </a:p>
          <a:p>
            <a:r>
              <a:rPr lang="is-IS" dirty="0"/>
              <a:t>Hraðamælingar ekki góðar en upplifun notenda á hraða er ágæt. </a:t>
            </a:r>
          </a:p>
          <a:p>
            <a:pPr marL="0" indent="0">
              <a:buNone/>
            </a:pPr>
            <a:r>
              <a:rPr lang="is-IS" dirty="0"/>
              <a:t>Ég hvet ykkur til að skoða ýtarlega greiningu á:</a:t>
            </a:r>
          </a:p>
          <a:p>
            <a:pPr marL="0" indent="0" algn="ctr">
              <a:buNone/>
            </a:pPr>
            <a:r>
              <a:rPr lang="is-IS" b="1" dirty="0"/>
              <a:t>www.allirsattir.is/vefgreining</a:t>
            </a:r>
          </a:p>
          <a:p>
            <a:pPr marL="0" indent="0" algn="ctr">
              <a:buNone/>
            </a:pPr>
            <a:endParaRPr lang="is-IS" b="1" dirty="0"/>
          </a:p>
          <a:p>
            <a:pPr marL="0" indent="0" algn="ctr">
              <a:buNone/>
            </a:pPr>
            <a:r>
              <a:rPr lang="is-IS" b="1" dirty="0"/>
              <a:t>Takk fyrir! </a:t>
            </a:r>
            <a:endParaRPr lang="is-I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779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1477</Words>
  <Application>Microsoft Office PowerPoint</Application>
  <PresentationFormat>Widescreen</PresentationFormat>
  <Paragraphs>147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Corbel</vt:lpstr>
      <vt:lpstr>Wingdings 2</vt:lpstr>
      <vt:lpstr>Frame</vt:lpstr>
      <vt:lpstr>Stjórnarráð Íslands www.stjornarradid.is</vt:lpstr>
      <vt:lpstr>PowerPoint Presentation</vt:lpstr>
      <vt:lpstr>Viðtal við vefstjóra</vt:lpstr>
      <vt:lpstr>Viðtal við vefstjóra</vt:lpstr>
      <vt:lpstr>Vefgreining – punktar</vt:lpstr>
      <vt:lpstr>Vefgreining – punktar</vt:lpstr>
      <vt:lpstr>Vefgreining – punktar</vt:lpstr>
      <vt:lpstr>Sex lykilatriði í vefhönnun skv. Steve Krug</vt:lpstr>
      <vt:lpstr>Samanburðar-greining  Forsíða GOV.UK</vt:lpstr>
      <vt:lpstr>Samanburðar-greining  Forsíða GOV.UK</vt:lpstr>
      <vt:lpstr>Samanburðar-greining  Forsíða GOV.UK</vt:lpstr>
      <vt:lpstr>Framsetning á efni á vef Stjórnarráðs Íslands</vt:lpstr>
      <vt:lpstr>Notenda-prófun</vt:lpstr>
      <vt:lpstr>Notenda-prófun</vt:lpstr>
      <vt:lpstr>Notenda-prófun</vt:lpstr>
      <vt:lpstr>Aðgengis-prófun</vt:lpstr>
      <vt:lpstr>Hraði vefsins</vt:lpstr>
      <vt:lpstr>Hraði vefsins Niðurstöður</vt:lpstr>
      <vt:lpstr>Hraði vefsinis Umræða</vt:lpstr>
      <vt:lpstr>Samantekt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Stjórnarráð Íslands www.stjornarradid.is</dc:title>
  <dc:creator>Sigurður Hólm Gunnarsson</dc:creator>
  <cp:lastModifiedBy>Sigurður Hólm Gunnarsson</cp:lastModifiedBy>
  <cp:revision>8</cp:revision>
  <dcterms:created xsi:type="dcterms:W3CDTF">2020-11-16T17:20:11Z</dcterms:created>
  <dcterms:modified xsi:type="dcterms:W3CDTF">2020-11-16T19:11:39Z</dcterms:modified>
</cp:coreProperties>
</file>